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6" r:id="rId12"/>
    <p:sldId id="266" r:id="rId13"/>
    <p:sldId id="277" r:id="rId14"/>
    <p:sldId id="267" r:id="rId15"/>
    <p:sldId id="268" r:id="rId16"/>
    <p:sldId id="269" r:id="rId17"/>
    <p:sldId id="270" r:id="rId18"/>
    <p:sldId id="271" r:id="rId19"/>
    <p:sldId id="272" r:id="rId20"/>
    <p:sldId id="273" r:id="rId21"/>
    <p:sldId id="286" r:id="rId22"/>
    <p:sldId id="287" r:id="rId23"/>
    <p:sldId id="289" r:id="rId24"/>
    <p:sldId id="288" r:id="rId25"/>
    <p:sldId id="275" r:id="rId26"/>
    <p:sldId id="274" r:id="rId27"/>
    <p:sldId id="290" r:id="rId28"/>
    <p:sldId id="299" r:id="rId29"/>
    <p:sldId id="300" r:id="rId30"/>
    <p:sldId id="278" r:id="rId31"/>
    <p:sldId id="279" r:id="rId32"/>
    <p:sldId id="280" r:id="rId33"/>
    <p:sldId id="291" r:id="rId34"/>
    <p:sldId id="281" r:id="rId35"/>
    <p:sldId id="282" r:id="rId36"/>
    <p:sldId id="283" r:id="rId37"/>
    <p:sldId id="284" r:id="rId38"/>
    <p:sldId id="285" r:id="rId39"/>
    <p:sldId id="292" r:id="rId40"/>
    <p:sldId id="293" r:id="rId41"/>
    <p:sldId id="294" r:id="rId42"/>
    <p:sldId id="295" r:id="rId43"/>
    <p:sldId id="296" r:id="rId44"/>
    <p:sldId id="301" r:id="rId45"/>
    <p:sldId id="305" r:id="rId46"/>
    <p:sldId id="302" r:id="rId47"/>
    <p:sldId id="303" r:id="rId48"/>
    <p:sldId id="304" r:id="rId49"/>
    <p:sldId id="297" r:id="rId50"/>
    <p:sldId id="298" r:id="rId51"/>
    <p:sldId id="306" r:id="rId52"/>
    <p:sldId id="307" r:id="rId53"/>
    <p:sldId id="308" r:id="rId54"/>
    <p:sldId id="309" r:id="rId55"/>
    <p:sldId id="310" r:id="rId56"/>
    <p:sldId id="313" r:id="rId57"/>
    <p:sldId id="311" r:id="rId58"/>
    <p:sldId id="312" r:id="rId59"/>
    <p:sldId id="314" r:id="rId60"/>
    <p:sldId id="315" r:id="rId61"/>
    <p:sldId id="316" r:id="rId62"/>
    <p:sldId id="324" r:id="rId63"/>
    <p:sldId id="335" r:id="rId64"/>
    <p:sldId id="325" r:id="rId65"/>
    <p:sldId id="326" r:id="rId66"/>
    <p:sldId id="327" r:id="rId67"/>
    <p:sldId id="328" r:id="rId68"/>
    <p:sldId id="329" r:id="rId69"/>
    <p:sldId id="330" r:id="rId70"/>
    <p:sldId id="331" r:id="rId71"/>
    <p:sldId id="332" r:id="rId72"/>
    <p:sldId id="333" r:id="rId73"/>
    <p:sldId id="334" r:id="rId74"/>
    <p:sldId id="336" r:id="rId75"/>
    <p:sldId id="337" r:id="rId76"/>
    <p:sldId id="338" r:id="rId77"/>
    <p:sldId id="339" r:id="rId78"/>
    <p:sldId id="340" r:id="rId79"/>
    <p:sldId id="341" r:id="rId80"/>
    <p:sldId id="356" r:id="rId81"/>
    <p:sldId id="344" r:id="rId82"/>
    <p:sldId id="342" r:id="rId83"/>
    <p:sldId id="343" r:id="rId84"/>
    <p:sldId id="345" r:id="rId85"/>
    <p:sldId id="346" r:id="rId86"/>
    <p:sldId id="347" r:id="rId87"/>
    <p:sldId id="348" r:id="rId88"/>
    <p:sldId id="349" r:id="rId89"/>
    <p:sldId id="350" r:id="rId90"/>
    <p:sldId id="351" r:id="rId91"/>
    <p:sldId id="352" r:id="rId92"/>
    <p:sldId id="353" r:id="rId93"/>
    <p:sldId id="354" r:id="rId94"/>
    <p:sldId id="355"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65"/>
    <p:restoredTop sz="94705"/>
  </p:normalViewPr>
  <p:slideViewPr>
    <p:cSldViewPr>
      <p:cViewPr>
        <p:scale>
          <a:sx n="112" d="100"/>
          <a:sy n="112" d="100"/>
        </p:scale>
        <p:origin x="888"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presProps" Target="presProps.xml"/><Relationship Id="rId97" Type="http://schemas.openxmlformats.org/officeDocument/2006/relationships/viewProps" Target="viewProps.xml"/><Relationship Id="rId98" Type="http://schemas.openxmlformats.org/officeDocument/2006/relationships/theme" Target="theme/theme1.xml"/><Relationship Id="rId9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A817EC-BF67-4947-9291-55E464C949B2}" type="datetimeFigureOut">
              <a:rPr lang="en-US" smtClean="0"/>
              <a:t>9/27/18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F94-3611-4D9D-8E38-469295B74A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817EC-BF67-4947-9291-55E464C949B2}" type="datetimeFigureOut">
              <a:rPr lang="en-US" smtClean="0"/>
              <a:t>9/27/18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F94-3611-4D9D-8E38-469295B74A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817EC-BF67-4947-9291-55E464C949B2}" type="datetimeFigureOut">
              <a:rPr lang="en-US" smtClean="0"/>
              <a:t>9/27/18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F94-3611-4D9D-8E38-469295B74A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817EC-BF67-4947-9291-55E464C949B2}" type="datetimeFigureOut">
              <a:rPr lang="en-US" smtClean="0"/>
              <a:t>9/27/18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F94-3611-4D9D-8E38-469295B74A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A817EC-BF67-4947-9291-55E464C949B2}" type="datetimeFigureOut">
              <a:rPr lang="en-US" smtClean="0"/>
              <a:t>9/27/18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FF94-3611-4D9D-8E38-469295B74A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A817EC-BF67-4947-9291-55E464C949B2}" type="datetimeFigureOut">
              <a:rPr lang="en-US" smtClean="0"/>
              <a:t>9/27/18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FF94-3611-4D9D-8E38-469295B74A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A817EC-BF67-4947-9291-55E464C949B2}" type="datetimeFigureOut">
              <a:rPr lang="en-US" smtClean="0"/>
              <a:t>9/27/18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FF94-3611-4D9D-8E38-469295B74A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A817EC-BF67-4947-9291-55E464C949B2}" type="datetimeFigureOut">
              <a:rPr lang="en-US" smtClean="0"/>
              <a:t>9/27/18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FF94-3611-4D9D-8E38-469295B74A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817EC-BF67-4947-9291-55E464C949B2}" type="datetimeFigureOut">
              <a:rPr lang="en-US" smtClean="0"/>
              <a:t>9/27/18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FF94-3611-4D9D-8E38-469295B74A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817EC-BF67-4947-9291-55E464C949B2}" type="datetimeFigureOut">
              <a:rPr lang="en-US" smtClean="0"/>
              <a:t>9/27/18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FF94-3611-4D9D-8E38-469295B74A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A817EC-BF67-4947-9291-55E464C949B2}" type="datetimeFigureOut">
              <a:rPr lang="en-US" smtClean="0"/>
              <a:t>9/27/18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FF94-3611-4D9D-8E38-469295B74A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A817EC-BF67-4947-9291-55E464C949B2}" type="datetimeFigureOut">
              <a:rPr lang="en-US" smtClean="0"/>
              <a:t>9/27/18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7FF94-3611-4D9D-8E38-469295B74A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239000" cy="2667000"/>
          </a:xfrm>
        </p:spPr>
        <p:txBody>
          <a:bodyPr>
            <a:normAutofit/>
          </a:bodyPr>
          <a:lstStyle/>
          <a:p>
            <a:r>
              <a:rPr lang="en-US" sz="4800" dirty="0" smtClean="0">
                <a:solidFill>
                  <a:schemeClr val="accent2"/>
                </a:solidFill>
                <a:latin typeface="Times New Roman" pitchFamily="18" charset="0"/>
                <a:cs typeface="Times New Roman" pitchFamily="18" charset="0"/>
              </a:rPr>
              <a:t>    </a:t>
            </a:r>
            <a:r>
              <a:rPr lang="en-US" sz="4800" dirty="0" err="1" smtClean="0">
                <a:solidFill>
                  <a:schemeClr val="accent2"/>
                </a:solidFill>
                <a:latin typeface="Times New Roman" pitchFamily="18" charset="0"/>
                <a:cs typeface="Times New Roman" pitchFamily="18" charset="0"/>
              </a:rPr>
              <a:t>Resumptive</a:t>
            </a:r>
            <a:r>
              <a:rPr lang="en-US" sz="4800" dirty="0" smtClean="0">
                <a:solidFill>
                  <a:schemeClr val="accent2"/>
                </a:solidFill>
                <a:latin typeface="Times New Roman" pitchFamily="18" charset="0"/>
                <a:cs typeface="Times New Roman" pitchFamily="18" charset="0"/>
              </a:rPr>
              <a:t>  Pronouns</a:t>
            </a:r>
            <a:endParaRPr lang="en-US" sz="4800" dirty="0">
              <a:solidFill>
                <a:schemeClr val="accent2"/>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2514600"/>
            <a:ext cx="6629400" cy="3124200"/>
          </a:xfrm>
        </p:spPr>
        <p:txBody>
          <a:bodyPr>
            <a:noAutofit/>
          </a:bodyPr>
          <a:lstStyle/>
          <a:p>
            <a:r>
              <a:rPr lang="en-US" sz="4000" dirty="0" smtClean="0">
                <a:solidFill>
                  <a:schemeClr val="accent5"/>
                </a:solidFill>
              </a:rPr>
              <a:t>Some syntax and some semantics</a:t>
            </a:r>
          </a:p>
          <a:p>
            <a:endParaRPr lang="en-US" sz="4000" dirty="0" smtClean="0">
              <a:solidFill>
                <a:schemeClr val="accent5"/>
              </a:solidFill>
            </a:endParaRPr>
          </a:p>
          <a:p>
            <a:r>
              <a:rPr lang="en-US" sz="3600" dirty="0" smtClean="0"/>
              <a:t>Ivy </a:t>
            </a:r>
            <a:r>
              <a:rPr lang="en-US" sz="3600" dirty="0" err="1" smtClean="0"/>
              <a:t>Sichel</a:t>
            </a:r>
            <a:endParaRPr lang="en-US" sz="3600" dirty="0" smtClean="0"/>
          </a:p>
          <a:p>
            <a:r>
              <a:rPr lang="en-US" dirty="0" smtClean="0"/>
              <a:t>UC Santa Cruz</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Much </a:t>
            </a:r>
            <a:r>
              <a:rPr lang="en-US" dirty="0">
                <a:latin typeface="Times New Roman" pitchFamily="18" charset="0"/>
                <a:cs typeface="Times New Roman" pitchFamily="18" charset="0"/>
              </a:rPr>
              <a:t>of the early work on </a:t>
            </a:r>
            <a:r>
              <a:rPr lang="en-US" dirty="0" err="1">
                <a:latin typeface="Times New Roman" pitchFamily="18" charset="0"/>
                <a:cs typeface="Times New Roman" pitchFamily="18" charset="0"/>
              </a:rPr>
              <a:t>resumptive</a:t>
            </a:r>
            <a:r>
              <a:rPr lang="en-US" dirty="0">
                <a:latin typeface="Times New Roman" pitchFamily="18" charset="0"/>
                <a:cs typeface="Times New Roman" pitchFamily="18" charset="0"/>
              </a:rPr>
              <a:t> pronouns focused on locality in </a:t>
            </a:r>
            <a:r>
              <a:rPr lang="en-US" dirty="0" err="1">
                <a:latin typeface="Times New Roman" pitchFamily="18" charset="0"/>
                <a:cs typeface="Times New Roman" pitchFamily="18" charset="0"/>
              </a:rPr>
              <a:t>Wh</a:t>
            </a:r>
            <a:r>
              <a:rPr lang="en-US" dirty="0">
                <a:latin typeface="Times New Roman" pitchFamily="18" charset="0"/>
                <a:cs typeface="Times New Roman" pitchFamily="18" charset="0"/>
              </a:rPr>
              <a:t>-chains resumed by a pronoun and asked whether the </a:t>
            </a:r>
            <a:r>
              <a:rPr lang="en-US" dirty="0" smtClean="0">
                <a:latin typeface="Times New Roman" pitchFamily="18" charset="0"/>
                <a:cs typeface="Times New Roman" pitchFamily="18" charset="0"/>
              </a:rPr>
              <a:t>familiar </a:t>
            </a:r>
            <a:r>
              <a:rPr lang="en-US" dirty="0">
                <a:latin typeface="Times New Roman" pitchFamily="18" charset="0"/>
                <a:cs typeface="Times New Roman" pitchFamily="18" charset="0"/>
              </a:rPr>
              <a:t>locality effects are </a:t>
            </a:r>
            <a:r>
              <a:rPr lang="en-US" dirty="0" smtClean="0">
                <a:latin typeface="Times New Roman" pitchFamily="18" charset="0"/>
                <a:cs typeface="Times New Roman" pitchFamily="18" charset="0"/>
              </a:rPr>
              <a:t>observed. </a:t>
            </a:r>
            <a:r>
              <a:rPr lang="en-US" dirty="0">
                <a:latin typeface="Times New Roman" pitchFamily="18" charset="0"/>
                <a:cs typeface="Times New Roman" pitchFamily="18" charset="0"/>
              </a:rPr>
              <a:t>Some </a:t>
            </a:r>
            <a:r>
              <a:rPr lang="en-US" dirty="0" err="1">
                <a:latin typeface="Times New Roman" pitchFamily="18" charset="0"/>
                <a:cs typeface="Times New Roman" pitchFamily="18" charset="0"/>
              </a:rPr>
              <a:t>resumptive</a:t>
            </a:r>
            <a:r>
              <a:rPr lang="en-US" dirty="0">
                <a:latin typeface="Times New Roman" pitchFamily="18" charset="0"/>
                <a:cs typeface="Times New Roman" pitchFamily="18" charset="0"/>
              </a:rPr>
              <a:t> pronouns (though definitely not </a:t>
            </a:r>
            <a:r>
              <a:rPr lang="en-US" dirty="0" smtClean="0">
                <a:latin typeface="Times New Roman" pitchFamily="18" charset="0"/>
                <a:cs typeface="Times New Roman" pitchFamily="18" charset="0"/>
              </a:rPr>
              <a:t>all; see Swedish and </a:t>
            </a:r>
            <a:r>
              <a:rPr lang="en-US" dirty="0" err="1" smtClean="0">
                <a:latin typeface="Times New Roman" pitchFamily="18" charset="0"/>
                <a:cs typeface="Times New Roman" pitchFamily="18" charset="0"/>
              </a:rPr>
              <a:t>Vata</a:t>
            </a:r>
            <a:r>
              <a:rPr lang="en-US" dirty="0" smtClean="0">
                <a:latin typeface="Times New Roman" pitchFamily="18" charset="0"/>
                <a:cs typeface="Times New Roman" pitchFamily="18" charset="0"/>
              </a:rPr>
              <a:t> for early exceptions) </a:t>
            </a:r>
            <a:r>
              <a:rPr lang="en-US" dirty="0">
                <a:latin typeface="Times New Roman" pitchFamily="18" charset="0"/>
                <a:cs typeface="Times New Roman" pitchFamily="18" charset="0"/>
              </a:rPr>
              <a:t>are compatible with standard violations of locality; they are good in islands (Chomsky 1977, Borer </a:t>
            </a:r>
            <a:r>
              <a:rPr lang="en-US" dirty="0" smtClean="0">
                <a:latin typeface="Times New Roman" pitchFamily="18" charset="0"/>
                <a:cs typeface="Times New Roman" pitchFamily="18" charset="0"/>
              </a:rPr>
              <a:t>1984, </a:t>
            </a:r>
            <a:r>
              <a:rPr lang="en-US" dirty="0" err="1" smtClean="0">
                <a:latin typeface="Times New Roman" pitchFamily="18" charset="0"/>
                <a:cs typeface="Times New Roman" pitchFamily="18" charset="0"/>
              </a:rPr>
              <a:t>Suner</a:t>
            </a:r>
            <a:r>
              <a:rPr lang="en-US" dirty="0" smtClean="0">
                <a:latin typeface="Times New Roman" pitchFamily="18" charset="0"/>
                <a:cs typeface="Times New Roman" pitchFamily="18" charset="0"/>
              </a:rPr>
              <a:t> 1990, McCloskey 1990 and many others).</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Basic Distribution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err="1" smtClean="0">
                <a:latin typeface="Times New Roman" pitchFamily="18" charset="0"/>
                <a:cs typeface="Times New Roman" pitchFamily="18" charset="0"/>
              </a:rPr>
              <a:t>Resumptive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pronouns are optional in direct object and embedded subject positions; obligatory as </a:t>
            </a:r>
            <a:r>
              <a:rPr lang="en-US" dirty="0" smtClean="0">
                <a:latin typeface="Times New Roman" pitchFamily="18" charset="0"/>
                <a:cs typeface="Times New Roman" pitchFamily="18" charset="0"/>
              </a:rPr>
              <a:t>possessors and complements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prepositions;</a:t>
            </a:r>
            <a:r>
              <a:rPr lang="en-US" i="1" dirty="0" smtClean="0">
                <a:latin typeface="Times New Roman" pitchFamily="18" charset="0"/>
                <a:cs typeface="Times New Roman" pitchFamily="18" charset="0"/>
              </a:rPr>
              <a:t> </a:t>
            </a:r>
            <a:r>
              <a:rPr lang="en-US" dirty="0">
                <a:latin typeface="Times New Roman" pitchFamily="18" charset="0"/>
                <a:cs typeface="Times New Roman" pitchFamily="18" charset="0"/>
              </a:rPr>
              <a:t>and impossible in highest subject position.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Times New Roman" pitchFamily="18" charset="0"/>
                <a:cs typeface="Times New Roman" pitchFamily="18" charset="0"/>
              </a:rPr>
              <a:t>Optional</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In object position and in embedded subject position:</a:t>
            </a:r>
          </a:p>
          <a:p>
            <a:pPr>
              <a:buNone/>
            </a:pPr>
            <a:endParaRPr lang="en-US" dirty="0"/>
          </a:p>
          <a:p>
            <a:pPr>
              <a:buNone/>
            </a:pPr>
            <a:r>
              <a:rPr lang="en-US" dirty="0" smtClean="0"/>
              <a:t>(</a:t>
            </a:r>
            <a:r>
              <a:rPr lang="en-US" dirty="0" smtClean="0">
                <a:latin typeface="Times New Roman" pitchFamily="18" charset="0"/>
                <a:cs typeface="Times New Roman" pitchFamily="18" charset="0"/>
              </a:rPr>
              <a:t>1) a</a:t>
            </a:r>
            <a:r>
              <a:rPr lang="en-US" dirty="0">
                <a:latin typeface="Times New Roman" pitchFamily="18" charset="0"/>
                <a:cs typeface="Times New Roman" pitchFamily="18" charset="0"/>
              </a:rPr>
              <a:t>.	ha-iS</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Se-</a:t>
            </a:r>
            <a:r>
              <a:rPr lang="en-US" dirty="0" err="1">
                <a:latin typeface="Times New Roman" pitchFamily="18" charset="0"/>
                <a:cs typeface="Times New Roman" pitchFamily="18" charset="0"/>
              </a:rPr>
              <a:t>dina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ra’ata</a:t>
            </a:r>
            <a:r>
              <a:rPr lang="en-US" dirty="0">
                <a:latin typeface="Times New Roman" pitchFamily="18" charset="0"/>
                <a:cs typeface="Times New Roman" pitchFamily="18" charset="0"/>
              </a:rPr>
              <a:t> </a:t>
            </a:r>
            <a:r>
              <a:rPr lang="en-US" dirty="0">
                <a:solidFill>
                  <a:schemeClr val="accent2"/>
                </a:solidFill>
                <a:latin typeface="Times New Roman" pitchFamily="18" charset="0"/>
                <a:cs typeface="Times New Roman" pitchFamily="18" charset="0"/>
              </a:rPr>
              <a:t>t</a:t>
            </a:r>
            <a:r>
              <a:rPr lang="en-US" baseline="-25000" dirty="0">
                <a:solidFill>
                  <a:schemeClr val="accent2"/>
                </a:solidFill>
                <a:latin typeface="Times New Roman" pitchFamily="18" charset="0"/>
                <a:cs typeface="Times New Roman" pitchFamily="18" charset="0"/>
              </a:rPr>
              <a:t>1 </a:t>
            </a:r>
            <a:r>
              <a:rPr lang="en-US" dirty="0">
                <a:solidFill>
                  <a:schemeClr val="accent2"/>
                </a:solidFill>
                <a:latin typeface="Times New Roman" pitchFamily="18" charset="0"/>
                <a:cs typeface="Times New Roman" pitchFamily="18" charset="0"/>
              </a:rPr>
              <a:t>/ oto</a:t>
            </a:r>
            <a:r>
              <a:rPr lang="en-US" baseline="-25000" dirty="0">
                <a:solidFill>
                  <a:schemeClr val="accent2"/>
                </a:solidFill>
                <a:latin typeface="Times New Roman" pitchFamily="18" charset="0"/>
                <a:cs typeface="Times New Roman" pitchFamily="18" charset="0"/>
              </a:rPr>
              <a:t>1</a:t>
            </a:r>
          </a:p>
          <a:p>
            <a:pPr>
              <a:buNone/>
            </a:pPr>
            <a:r>
              <a:rPr lang="en-US" dirty="0">
                <a:latin typeface="Times New Roman" pitchFamily="18" charset="0"/>
                <a:cs typeface="Times New Roman" pitchFamily="18" charset="0"/>
              </a:rPr>
              <a:t>		The-man that-</a:t>
            </a:r>
            <a:r>
              <a:rPr lang="en-US" dirty="0" err="1">
                <a:latin typeface="Times New Roman" pitchFamily="18" charset="0"/>
                <a:cs typeface="Times New Roman" pitchFamily="18" charset="0"/>
              </a:rPr>
              <a:t>dina</a:t>
            </a:r>
            <a:r>
              <a:rPr lang="en-US" dirty="0">
                <a:latin typeface="Times New Roman" pitchFamily="18" charset="0"/>
                <a:cs typeface="Times New Roman" pitchFamily="18" charset="0"/>
              </a:rPr>
              <a:t> saw   him</a:t>
            </a:r>
          </a:p>
          <a:p>
            <a:pPr>
              <a:buNone/>
            </a:pPr>
            <a:r>
              <a:rPr lang="en-US" dirty="0" smtClean="0">
                <a:latin typeface="Times New Roman" pitchFamily="18" charset="0"/>
                <a:cs typeface="Times New Roman" pitchFamily="18" charset="0"/>
              </a:rPr>
              <a:t>      b. ha-iS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Se-</a:t>
            </a:r>
            <a:r>
              <a:rPr lang="en-US" dirty="0" err="1">
                <a:latin typeface="Times New Roman" pitchFamily="18" charset="0"/>
                <a:cs typeface="Times New Roman" pitchFamily="18" charset="0"/>
              </a:rPr>
              <a:t>dina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xaSva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Se- </a:t>
            </a:r>
            <a:r>
              <a:rPr lang="en-US" dirty="0" smtClean="0">
                <a:solidFill>
                  <a:schemeClr val="accent2"/>
                </a:solidFill>
                <a:latin typeface="Times New Roman" pitchFamily="18" charset="0"/>
                <a:cs typeface="Times New Roman" pitchFamily="18" charset="0"/>
              </a:rPr>
              <a:t>t</a:t>
            </a:r>
            <a:r>
              <a:rPr lang="en-US" baseline="-25000" dirty="0" smtClean="0">
                <a:solidFill>
                  <a:schemeClr val="accent2"/>
                </a:solidFill>
                <a:latin typeface="Times New Roman" pitchFamily="18" charset="0"/>
                <a:cs typeface="Times New Roman" pitchFamily="18" charset="0"/>
              </a:rPr>
              <a:t>1</a:t>
            </a:r>
            <a:r>
              <a:rPr lang="en-US" dirty="0">
                <a:solidFill>
                  <a:schemeClr val="accent2"/>
                </a:solidFill>
                <a:latin typeface="Times New Roman" pitchFamily="18" charset="0"/>
                <a:cs typeface="Times New Roman" pitchFamily="18" charset="0"/>
              </a:rPr>
              <a:t>/ hu</a:t>
            </a:r>
            <a:r>
              <a:rPr lang="en-US" baseline="-25000" dirty="0">
                <a:solidFill>
                  <a:schemeClr val="accent2"/>
                </a:solidFill>
                <a:latin typeface="Times New Roman" pitchFamily="18" charset="0"/>
                <a:cs typeface="Times New Roman" pitchFamily="18" charset="0"/>
              </a:rPr>
              <a:t>1</a:t>
            </a:r>
            <a:r>
              <a:rPr lang="en-US" dirty="0">
                <a:solidFill>
                  <a:schemeClr val="accent2"/>
                </a:solidFill>
                <a:latin typeface="Times New Roman" pitchFamily="18" charset="0"/>
                <a:cs typeface="Times New Roman" pitchFamily="18" charset="0"/>
              </a:rPr>
              <a:t> </a:t>
            </a:r>
            <a:r>
              <a:rPr lang="en-US" dirty="0" err="1">
                <a:latin typeface="Times New Roman" pitchFamily="18" charset="0"/>
                <a:cs typeface="Times New Roman" pitchFamily="18" charset="0"/>
              </a:rPr>
              <a:t>diber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etmol</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dani</a:t>
            </a:r>
            <a:r>
              <a:rPr lang="en-US" dirty="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the-man </a:t>
            </a:r>
            <a:r>
              <a:rPr lang="en-US" dirty="0">
                <a:latin typeface="Times New Roman" pitchFamily="18" charset="0"/>
                <a:cs typeface="Times New Roman" pitchFamily="18" charset="0"/>
              </a:rPr>
              <a:t>that-</a:t>
            </a:r>
            <a:r>
              <a:rPr lang="en-US" dirty="0" err="1">
                <a:latin typeface="Times New Roman" pitchFamily="18" charset="0"/>
                <a:cs typeface="Times New Roman" pitchFamily="18" charset="0"/>
              </a:rPr>
              <a:t>dina</a:t>
            </a:r>
            <a:r>
              <a:rPr lang="en-US" dirty="0">
                <a:latin typeface="Times New Roman" pitchFamily="18" charset="0"/>
                <a:cs typeface="Times New Roman" pitchFamily="18" charset="0"/>
              </a:rPr>
              <a:t> thought that he spoke </a:t>
            </a:r>
            <a:endParaRPr lang="en-US" dirty="0" smtClean="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yesterday with </a:t>
            </a:r>
            <a:r>
              <a:rPr lang="en-US" dirty="0" err="1">
                <a:latin typeface="Times New Roman" pitchFamily="18" charset="0"/>
                <a:cs typeface="Times New Roman" pitchFamily="18" charset="0"/>
              </a:rPr>
              <a:t>dani</a:t>
            </a:r>
            <a:endParaRPr lang="en-US" dirty="0">
              <a:latin typeface="Times New Roman" pitchFamily="18" charset="0"/>
              <a:cs typeface="Times New Roman" pitchFamily="18" charset="0"/>
            </a:endParaRPr>
          </a:p>
          <a:p>
            <a:pPr>
              <a:buNone/>
            </a:pPr>
            <a:r>
              <a:rPr lang="it-IT" dirty="0">
                <a:latin typeface="Times New Roman" pitchFamily="18" charset="0"/>
                <a:cs typeface="Times New Roman" pitchFamily="18" charset="0"/>
              </a:rPr>
              <a:t>	</a:t>
            </a:r>
            <a:r>
              <a:rPr lang="it-IT"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Times New Roman" pitchFamily="18" charset="0"/>
                <a:cs typeface="Times New Roman" pitchFamily="18" charset="0"/>
              </a:rPr>
              <a:t>Obligatory</a:t>
            </a:r>
            <a:endParaRPr lang="en-US"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As a complement to a preposition:</a:t>
            </a:r>
          </a:p>
          <a:p>
            <a:pPr>
              <a:buNone/>
            </a:pPr>
            <a:endParaRPr lang="en-US" dirty="0">
              <a:latin typeface="Times New Roman" pitchFamily="18" charset="0"/>
              <a:cs typeface="Times New Roman" pitchFamily="18" charset="0"/>
            </a:endParaRPr>
          </a:p>
          <a:p>
            <a:pPr>
              <a:buNone/>
            </a:pPr>
            <a:r>
              <a:rPr lang="it-IT" dirty="0" smtClean="0">
                <a:latin typeface="Times New Roman" pitchFamily="18" charset="0"/>
                <a:cs typeface="Times New Roman" pitchFamily="18" charset="0"/>
              </a:rPr>
              <a:t>c.	ha-iS</a:t>
            </a:r>
            <a:r>
              <a:rPr lang="it-IT" baseline="-25000" dirty="0" smtClean="0">
                <a:latin typeface="Times New Roman" pitchFamily="18" charset="0"/>
                <a:cs typeface="Times New Roman" pitchFamily="18" charset="0"/>
              </a:rPr>
              <a:t>1</a:t>
            </a:r>
            <a:r>
              <a:rPr lang="it-IT" dirty="0" smtClean="0">
                <a:latin typeface="Times New Roman" pitchFamily="18" charset="0"/>
                <a:cs typeface="Times New Roman" pitchFamily="18" charset="0"/>
              </a:rPr>
              <a:t> Se-hi dibra it</a:t>
            </a:r>
            <a:r>
              <a:rPr lang="it-IT" dirty="0" smtClean="0">
                <a:solidFill>
                  <a:schemeClr val="accent2"/>
                </a:solidFill>
                <a:latin typeface="Times New Roman" pitchFamily="18" charset="0"/>
                <a:cs typeface="Times New Roman" pitchFamily="18" charset="0"/>
              </a:rPr>
              <a:t>o</a:t>
            </a:r>
            <a:r>
              <a:rPr lang="it-IT" baseline="-25000" dirty="0" smtClean="0">
                <a:solidFill>
                  <a:schemeClr val="accent2"/>
                </a:solidFill>
                <a:latin typeface="Times New Roman" pitchFamily="18" charset="0"/>
                <a:cs typeface="Times New Roman" pitchFamily="18" charset="0"/>
              </a:rPr>
              <a:t>1</a:t>
            </a:r>
            <a:r>
              <a:rPr lang="it-IT" dirty="0" smtClean="0">
                <a:latin typeface="Times New Roman" pitchFamily="18" charset="0"/>
                <a:cs typeface="Times New Roman" pitchFamily="18" charset="0"/>
              </a:rPr>
              <a:t> / al</a:t>
            </a:r>
            <a:r>
              <a:rPr lang="it-IT" dirty="0" smtClean="0">
                <a:solidFill>
                  <a:schemeClr val="accent2"/>
                </a:solidFill>
                <a:latin typeface="Times New Roman" pitchFamily="18" charset="0"/>
                <a:cs typeface="Times New Roman" pitchFamily="18" charset="0"/>
              </a:rPr>
              <a:t>av</a:t>
            </a:r>
            <a:r>
              <a:rPr lang="it-IT" baseline="-25000" dirty="0" smtClean="0">
                <a:solidFill>
                  <a:schemeClr val="accent2"/>
                </a:solidFill>
                <a:latin typeface="Times New Roman" pitchFamily="18" charset="0"/>
                <a:cs typeface="Times New Roman" pitchFamily="18" charset="0"/>
              </a:rPr>
              <a:t>1</a:t>
            </a:r>
            <a:r>
              <a:rPr lang="it-IT" dirty="0" smtClean="0">
                <a:latin typeface="Times New Roman" pitchFamily="18" charset="0"/>
                <a:cs typeface="Times New Roman" pitchFamily="18" charset="0"/>
              </a:rPr>
              <a:t> / biSvil</a:t>
            </a:r>
            <a:r>
              <a:rPr lang="it-IT" dirty="0" smtClean="0">
                <a:solidFill>
                  <a:schemeClr val="accent2"/>
                </a:solidFill>
                <a:latin typeface="Times New Roman" pitchFamily="18" charset="0"/>
                <a:cs typeface="Times New Roman" pitchFamily="18" charset="0"/>
              </a:rPr>
              <a:t>o</a:t>
            </a:r>
            <a:r>
              <a:rPr lang="it-IT" baseline="-25000" dirty="0" smtClean="0">
                <a:solidFill>
                  <a:schemeClr val="accent2"/>
                </a:solidFill>
                <a:latin typeface="Times New Roman" pitchFamily="18" charset="0"/>
                <a:cs typeface="Times New Roman" pitchFamily="18" charset="0"/>
              </a:rPr>
              <a:t>1 </a:t>
            </a:r>
            <a:r>
              <a:rPr lang="it-IT" dirty="0" smtClean="0">
                <a:latin typeface="Times New Roman" pitchFamily="18" charset="0"/>
                <a:cs typeface="Times New Roman" pitchFamily="18" charset="0"/>
              </a:rPr>
              <a:t>/ *</a:t>
            </a:r>
            <a:r>
              <a:rPr lang="it-IT" dirty="0" smtClean="0">
                <a:solidFill>
                  <a:schemeClr val="accent2"/>
                </a:solidFill>
                <a:latin typeface="Times New Roman" pitchFamily="18" charset="0"/>
                <a:cs typeface="Times New Roman" pitchFamily="18" charset="0"/>
              </a:rPr>
              <a:t>t</a:t>
            </a:r>
            <a:r>
              <a:rPr lang="it-IT" baseline="-25000" dirty="0" smtClean="0">
                <a:solidFill>
                  <a:schemeClr val="accent2"/>
                </a:solidFill>
                <a:latin typeface="Times New Roman" pitchFamily="18" charset="0"/>
                <a:cs typeface="Times New Roman" pitchFamily="18" charset="0"/>
              </a:rPr>
              <a:t>1</a:t>
            </a:r>
            <a:endParaRPr lang="it-IT" dirty="0" smtClean="0">
              <a:solidFill>
                <a:schemeClr val="accent2"/>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the-man that-she spoke </a:t>
            </a:r>
            <a:r>
              <a:rPr lang="en-US" dirty="0" err="1" smtClean="0">
                <a:latin typeface="Times New Roman" pitchFamily="18" charset="0"/>
                <a:cs typeface="Times New Roman" pitchFamily="18" charset="0"/>
              </a:rPr>
              <a:t>with.him</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about.him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for.him</a:t>
            </a:r>
            <a:r>
              <a:rPr lang="en-US" dirty="0" smtClean="0">
                <a:latin typeface="Times New Roman" pitchFamily="18" charset="0"/>
                <a:cs typeface="Times New Roman" pitchFamily="18" charset="0"/>
              </a:rPr>
              <a:t> / *P</a:t>
            </a:r>
            <a:r>
              <a:rPr lang="en-US" baseline="30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__</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d.	ha-iS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Se-hi     </a:t>
            </a:r>
            <a:r>
              <a:rPr lang="en-US" dirty="0" err="1" smtClean="0">
                <a:latin typeface="Times New Roman" pitchFamily="18" charset="0"/>
                <a:cs typeface="Times New Roman" pitchFamily="18" charset="0"/>
              </a:rPr>
              <a:t>makira</a:t>
            </a:r>
            <a:r>
              <a:rPr lang="en-US" dirty="0" smtClean="0">
                <a:latin typeface="Times New Roman" pitchFamily="18" charset="0"/>
                <a:cs typeface="Times New Roman" pitchFamily="18" charset="0"/>
              </a:rPr>
              <a:t> et    </a:t>
            </a:r>
            <a:r>
              <a:rPr lang="en-US" dirty="0" err="1" smtClean="0">
                <a:latin typeface="Times New Roman" pitchFamily="18" charset="0"/>
                <a:cs typeface="Times New Roman" pitchFamily="18" charset="0"/>
              </a:rPr>
              <a:t>ima</a:t>
            </a:r>
            <a:r>
              <a:rPr lang="en-US" dirty="0" smtClean="0">
                <a:latin typeface="Times New Roman" pitchFamily="18" charset="0"/>
                <a:cs typeface="Times New Roman" pitchFamily="18" charset="0"/>
              </a:rPr>
              <a:t> Sel</a:t>
            </a:r>
            <a:r>
              <a:rPr lang="en-US" dirty="0" smtClean="0">
                <a:solidFill>
                  <a:schemeClr val="accent2"/>
                </a:solidFill>
                <a:latin typeface="Times New Roman" pitchFamily="18" charset="0"/>
                <a:cs typeface="Times New Roman" pitchFamily="18" charset="0"/>
              </a:rPr>
              <a:t>o</a:t>
            </a:r>
            <a:r>
              <a:rPr lang="en-US" baseline="-25000" dirty="0" smtClean="0">
                <a:solidFill>
                  <a:schemeClr val="accent2"/>
                </a:solidFill>
                <a:latin typeface="Times New Roman" pitchFamily="18" charset="0"/>
                <a:cs typeface="Times New Roman" pitchFamily="18" charset="0"/>
              </a:rPr>
              <a:t>1</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solidFill>
                  <a:schemeClr val="accent2"/>
                </a:solidFill>
                <a:latin typeface="Times New Roman" pitchFamily="18" charset="0"/>
                <a:cs typeface="Times New Roman" pitchFamily="18" charset="0"/>
              </a:rPr>
              <a:t>t</a:t>
            </a:r>
            <a:r>
              <a:rPr lang="en-US" baseline="-25000" dirty="0" smtClean="0">
                <a:solidFill>
                  <a:schemeClr val="accent2"/>
                </a:solidFill>
                <a:latin typeface="Times New Roman" pitchFamily="18" charset="0"/>
                <a:cs typeface="Times New Roman" pitchFamily="18" charset="0"/>
              </a:rPr>
              <a:t>1</a:t>
            </a:r>
            <a:endParaRPr lang="en-US" dirty="0" smtClean="0">
              <a:solidFill>
                <a:schemeClr val="accent2"/>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the-man that-she knows </a:t>
            </a:r>
            <a:r>
              <a:rPr lang="en-US" sz="2800" dirty="0" smtClean="0">
                <a:latin typeface="Times New Roman" pitchFamily="18" charset="0"/>
                <a:cs typeface="Times New Roman" pitchFamily="18" charset="0"/>
              </a:rPr>
              <a:t>ACC</a:t>
            </a:r>
            <a:r>
              <a:rPr lang="en-US" dirty="0" smtClean="0">
                <a:latin typeface="Times New Roman" pitchFamily="18" charset="0"/>
                <a:cs typeface="Times New Roman" pitchFamily="18" charset="0"/>
              </a:rPr>
              <a:t> mother </a:t>
            </a:r>
            <a:r>
              <a:rPr lang="en-US" dirty="0" err="1" smtClean="0">
                <a:latin typeface="Times New Roman" pitchFamily="18" charset="0"/>
                <a:cs typeface="Times New Roman" pitchFamily="18" charset="0"/>
              </a:rPr>
              <a:t>of.him</a:t>
            </a:r>
            <a:r>
              <a:rPr lang="en-US" dirty="0" smtClean="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 *of __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Times New Roman" pitchFamily="18" charset="0"/>
                <a:cs typeface="Times New Roman" pitchFamily="18" charset="0"/>
              </a:rPr>
              <a:t>Impossible</a:t>
            </a:r>
            <a:endParaRPr lang="en-US"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de-DE" dirty="0" smtClean="0">
                <a:latin typeface="Times New Roman" pitchFamily="18" charset="0"/>
                <a:cs typeface="Times New Roman" pitchFamily="18" charset="0"/>
              </a:rPr>
              <a:t>	In the highest subject position, a resumptive is impossible (but this needs to be qualified ). </a:t>
            </a:r>
          </a:p>
          <a:p>
            <a:pPr>
              <a:buNone/>
            </a:pPr>
            <a:endParaRPr lang="de-DE" dirty="0">
              <a:latin typeface="Times New Roman" pitchFamily="18" charset="0"/>
              <a:cs typeface="Times New Roman" pitchFamily="18" charset="0"/>
            </a:endParaRPr>
          </a:p>
          <a:p>
            <a:pPr>
              <a:buNone/>
            </a:pPr>
            <a:r>
              <a:rPr lang="de-DE" dirty="0" smtClean="0">
                <a:latin typeface="Times New Roman" pitchFamily="18" charset="0"/>
                <a:cs typeface="Times New Roman" pitchFamily="18" charset="0"/>
              </a:rPr>
              <a:t> e.	ha-iS</a:t>
            </a:r>
            <a:r>
              <a:rPr lang="de-DE" baseline="-25000" dirty="0" smtClean="0">
                <a:latin typeface="Times New Roman" pitchFamily="18" charset="0"/>
                <a:cs typeface="Times New Roman" pitchFamily="18" charset="0"/>
              </a:rPr>
              <a:t>1</a:t>
            </a:r>
            <a:r>
              <a:rPr lang="de-DE" dirty="0" smtClean="0">
                <a:latin typeface="Times New Roman" pitchFamily="18" charset="0"/>
                <a:cs typeface="Times New Roman" pitchFamily="18" charset="0"/>
              </a:rPr>
              <a:t> Se-        t</a:t>
            </a:r>
            <a:r>
              <a:rPr lang="de-DE" baseline="-25000" dirty="0" smtClean="0">
                <a:latin typeface="Times New Roman" pitchFamily="18" charset="0"/>
                <a:cs typeface="Times New Roman" pitchFamily="18" charset="0"/>
              </a:rPr>
              <a:t>1</a:t>
            </a:r>
            <a:r>
              <a:rPr lang="de-DE" dirty="0" smtClean="0">
                <a:latin typeface="Times New Roman" pitchFamily="18" charset="0"/>
                <a:cs typeface="Times New Roman" pitchFamily="18" charset="0"/>
              </a:rPr>
              <a:t> / *</a:t>
            </a:r>
            <a:r>
              <a:rPr lang="de-DE" dirty="0" smtClean="0">
                <a:solidFill>
                  <a:schemeClr val="accent2"/>
                </a:solidFill>
                <a:latin typeface="Times New Roman" pitchFamily="18" charset="0"/>
                <a:cs typeface="Times New Roman" pitchFamily="18" charset="0"/>
              </a:rPr>
              <a:t>hu</a:t>
            </a:r>
            <a:r>
              <a:rPr lang="de-DE" baseline="-25000" dirty="0" smtClean="0">
                <a:solidFill>
                  <a:schemeClr val="accent2"/>
                </a:solidFill>
                <a:latin typeface="Times New Roman" pitchFamily="18" charset="0"/>
                <a:cs typeface="Times New Roman" pitchFamily="18" charset="0"/>
              </a:rPr>
              <a:t>1</a:t>
            </a:r>
            <a:r>
              <a:rPr lang="de-DE" dirty="0" smtClean="0">
                <a:latin typeface="Times New Roman" pitchFamily="18" charset="0"/>
                <a:cs typeface="Times New Roman" pitchFamily="18" charset="0"/>
              </a:rPr>
              <a:t> diber im ruti</a:t>
            </a:r>
          </a:p>
          <a:p>
            <a:pPr>
              <a:buNone/>
            </a:pPr>
            <a:r>
              <a:rPr lang="en-US" dirty="0" smtClean="0">
                <a:latin typeface="Times New Roman" pitchFamily="18" charset="0"/>
                <a:cs typeface="Times New Roman" pitchFamily="18" charset="0"/>
              </a:rPr>
              <a:t>		the-man that- __ / *he spoke with </a:t>
            </a:r>
            <a:r>
              <a:rPr lang="en-US" dirty="0" err="1" smtClean="0">
                <a:latin typeface="Times New Roman" pitchFamily="18" charset="0"/>
                <a:cs typeface="Times New Roman" pitchFamily="18" charset="0"/>
              </a:rPr>
              <a:t>ruti</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Times New Roman" pitchFamily="18" charset="0"/>
                <a:cs typeface="Times New Roman" pitchFamily="18" charset="0"/>
              </a:rPr>
              <a:t>Questions about Distribution</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Why are </a:t>
            </a:r>
            <a:r>
              <a:rPr lang="en-US" dirty="0" err="1" smtClean="0">
                <a:latin typeface="Times New Roman" pitchFamily="18" charset="0"/>
                <a:cs typeface="Times New Roman" pitchFamily="18" charset="0"/>
              </a:rPr>
              <a:t>resumptives</a:t>
            </a:r>
            <a:r>
              <a:rPr lang="en-US" dirty="0" smtClean="0">
                <a:latin typeface="Times New Roman" pitchFamily="18" charset="0"/>
                <a:cs typeface="Times New Roman" pitchFamily="18" charset="0"/>
              </a:rPr>
              <a:t> impossible as highest subject? What sort of mechanism rules it out? Borer: BT. How can we move forward?</a:t>
            </a:r>
          </a:p>
          <a:p>
            <a:r>
              <a:rPr lang="en-US" dirty="0" smtClean="0">
                <a:latin typeface="Times New Roman" pitchFamily="18" charset="0"/>
                <a:cs typeface="Times New Roman" pitchFamily="18" charset="0"/>
              </a:rPr>
              <a:t>Why are </a:t>
            </a:r>
            <a:r>
              <a:rPr lang="en-US" dirty="0" err="1" smtClean="0">
                <a:latin typeface="Times New Roman" pitchFamily="18" charset="0"/>
                <a:cs typeface="Times New Roman" pitchFamily="18" charset="0"/>
              </a:rPr>
              <a:t>resumptives</a:t>
            </a:r>
            <a:r>
              <a:rPr lang="en-US" dirty="0" smtClean="0">
                <a:latin typeface="Times New Roman" pitchFamily="18" charset="0"/>
                <a:cs typeface="Times New Roman" pitchFamily="18" charset="0"/>
              </a:rPr>
              <a:t> necessary  in the complement of a preposition and within NP? What sort of mechanism requires them?  Borer: ECP. How can we move forward?</a:t>
            </a:r>
          </a:p>
          <a:p>
            <a:r>
              <a:rPr lang="en-US" dirty="0" smtClean="0">
                <a:latin typeface="Times New Roman" pitchFamily="18" charset="0"/>
                <a:cs typeface="Times New Roman" pitchFamily="18" charset="0"/>
              </a:rPr>
              <a:t>When a pronoun and gap coexist, are they equivalent realizations of the chain tail?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solidFill>
                <a:latin typeface="Times New Roman" pitchFamily="18" charset="0"/>
                <a:cs typeface="Times New Roman" pitchFamily="18" charset="0"/>
              </a:rPr>
              <a:t>Islands</a:t>
            </a:r>
            <a:endParaRPr lang="en-US" dirty="0">
              <a:solidFill>
                <a:schemeClr val="accent5"/>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a:latin typeface="Times New Roman" pitchFamily="18" charset="0"/>
                <a:cs typeface="Times New Roman" pitchFamily="18" charset="0"/>
              </a:rPr>
              <a:t>In </a:t>
            </a:r>
            <a:r>
              <a:rPr lang="en-US" dirty="0" smtClean="0">
                <a:latin typeface="Times New Roman" pitchFamily="18" charset="0"/>
                <a:cs typeface="Times New Roman" pitchFamily="18" charset="0"/>
              </a:rPr>
              <a:t>islands </a:t>
            </a:r>
            <a:r>
              <a:rPr lang="en-US" dirty="0">
                <a:latin typeface="Times New Roman" pitchFamily="18" charset="0"/>
                <a:cs typeface="Times New Roman" pitchFamily="18" charset="0"/>
              </a:rPr>
              <a:t>they are obligatory</a:t>
            </a:r>
            <a:r>
              <a:rPr lang="en-US" dirty="0" smtClean="0">
                <a:latin typeface="Times New Roman" pitchFamily="18" charset="0"/>
                <a:cs typeface="Times New Roman" pitchFamily="18" charset="0"/>
              </a:rPr>
              <a:t>:</a:t>
            </a:r>
          </a:p>
          <a:p>
            <a:pPr>
              <a:buNone/>
            </a:pPr>
            <a:r>
              <a:rPr lang="nb-NO" dirty="0" smtClean="0">
                <a:latin typeface="Times New Roman" pitchFamily="18" charset="0"/>
                <a:cs typeface="Times New Roman" pitchFamily="18" charset="0"/>
              </a:rPr>
              <a:t>1.</a:t>
            </a:r>
            <a:r>
              <a:rPr lang="nb-NO" dirty="0">
                <a:latin typeface="Times New Roman" pitchFamily="18" charset="0"/>
                <a:cs typeface="Times New Roman" pitchFamily="18" charset="0"/>
              </a:rPr>
              <a:t>	ra’iti et [ha-yeled</a:t>
            </a:r>
            <a:r>
              <a:rPr lang="nb-NO" baseline="-25000" dirty="0">
                <a:latin typeface="Times New Roman" pitchFamily="18" charset="0"/>
                <a:cs typeface="Times New Roman" pitchFamily="18" charset="0"/>
              </a:rPr>
              <a:t>1</a:t>
            </a:r>
            <a:r>
              <a:rPr lang="nb-NO" dirty="0">
                <a:latin typeface="Times New Roman" pitchFamily="18" charset="0"/>
                <a:cs typeface="Times New Roman" pitchFamily="18" charset="0"/>
              </a:rPr>
              <a:t> Se-dalia makira et [ha-iSa</a:t>
            </a:r>
            <a:r>
              <a:rPr lang="nb-NO" baseline="-25000" dirty="0">
                <a:latin typeface="Times New Roman" pitchFamily="18" charset="0"/>
                <a:cs typeface="Times New Roman" pitchFamily="18" charset="0"/>
              </a:rPr>
              <a:t>2</a:t>
            </a:r>
            <a:r>
              <a:rPr lang="nb-NO" dirty="0">
                <a:latin typeface="Times New Roman" pitchFamily="18" charset="0"/>
                <a:cs typeface="Times New Roman" pitchFamily="18" charset="0"/>
              </a:rPr>
              <a:t> Se-t</a:t>
            </a:r>
            <a:r>
              <a:rPr lang="nb-NO" baseline="-25000" dirty="0">
                <a:latin typeface="Times New Roman" pitchFamily="18" charset="0"/>
                <a:cs typeface="Times New Roman" pitchFamily="18" charset="0"/>
              </a:rPr>
              <a:t>2 </a:t>
            </a:r>
            <a:r>
              <a:rPr lang="nb-NO" dirty="0">
                <a:latin typeface="Times New Roman" pitchFamily="18" charset="0"/>
                <a:cs typeface="Times New Roman" pitchFamily="18" charset="0"/>
              </a:rPr>
              <a:t>ohevet *(</a:t>
            </a:r>
            <a:r>
              <a:rPr lang="nb-NO" dirty="0">
                <a:solidFill>
                  <a:schemeClr val="accent2"/>
                </a:solidFill>
                <a:latin typeface="Times New Roman" pitchFamily="18" charset="0"/>
                <a:cs typeface="Times New Roman" pitchFamily="18" charset="0"/>
              </a:rPr>
              <a:t>oto</a:t>
            </a:r>
            <a:r>
              <a:rPr lang="nb-NO" baseline="-25000" dirty="0">
                <a:solidFill>
                  <a:schemeClr val="accent2"/>
                </a:solidFill>
                <a:latin typeface="Times New Roman" pitchFamily="18" charset="0"/>
                <a:cs typeface="Times New Roman" pitchFamily="18" charset="0"/>
              </a:rPr>
              <a:t>1</a:t>
            </a:r>
            <a:r>
              <a:rPr lang="nb-NO" dirty="0">
                <a:latin typeface="Times New Roman" pitchFamily="18" charset="0"/>
                <a:cs typeface="Times New Roman" pitchFamily="18" charset="0"/>
              </a:rPr>
              <a:t>)]]</a:t>
            </a:r>
          </a:p>
          <a:p>
            <a:pPr>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Saw.I</a:t>
            </a:r>
            <a:r>
              <a:rPr lang="en-US" dirty="0" smtClean="0">
                <a:latin typeface="Times New Roman" pitchFamily="18" charset="0"/>
                <a:cs typeface="Times New Roman" pitchFamily="18" charset="0"/>
              </a:rPr>
              <a:t> </a:t>
            </a:r>
            <a:r>
              <a:rPr lang="en-US" cap="small" dirty="0">
                <a:latin typeface="Times New Roman" pitchFamily="18" charset="0"/>
                <a:cs typeface="Times New Roman" pitchFamily="18" charset="0"/>
              </a:rPr>
              <a:t>acc</a:t>
            </a:r>
            <a:r>
              <a:rPr lang="en-US" dirty="0">
                <a:latin typeface="Times New Roman" pitchFamily="18" charset="0"/>
                <a:cs typeface="Times New Roman" pitchFamily="18" charset="0"/>
              </a:rPr>
              <a:t> the-boy that-</a:t>
            </a:r>
            <a:r>
              <a:rPr lang="en-US" dirty="0" err="1">
                <a:latin typeface="Times New Roman" pitchFamily="18" charset="0"/>
                <a:cs typeface="Times New Roman" pitchFamily="18" charset="0"/>
              </a:rPr>
              <a:t>dalia</a:t>
            </a:r>
            <a:r>
              <a:rPr lang="en-US" dirty="0">
                <a:latin typeface="Times New Roman" pitchFamily="18" charset="0"/>
                <a:cs typeface="Times New Roman" pitchFamily="18" charset="0"/>
              </a:rPr>
              <a:t> knows </a:t>
            </a:r>
            <a:r>
              <a:rPr lang="en-US" cap="small" dirty="0">
                <a:latin typeface="Times New Roman" pitchFamily="18" charset="0"/>
                <a:cs typeface="Times New Roman" pitchFamily="18" charset="0"/>
              </a:rPr>
              <a:t>acc</a:t>
            </a:r>
            <a:r>
              <a:rPr lang="en-US" dirty="0">
                <a:latin typeface="Times New Roman" pitchFamily="18" charset="0"/>
                <a:cs typeface="Times New Roman" pitchFamily="18" charset="0"/>
              </a:rPr>
              <a:t> the-woman that-__ loves him</a:t>
            </a:r>
          </a:p>
          <a:p>
            <a:pPr>
              <a:buNone/>
            </a:pPr>
            <a:r>
              <a:rPr lang="nb-NO" dirty="0" smtClean="0">
                <a:latin typeface="Times New Roman" pitchFamily="18" charset="0"/>
                <a:cs typeface="Times New Roman" pitchFamily="18" charset="0"/>
              </a:rPr>
              <a:t>2.</a:t>
            </a:r>
            <a:r>
              <a:rPr lang="nb-NO" dirty="0">
                <a:latin typeface="Times New Roman" pitchFamily="18" charset="0"/>
                <a:cs typeface="Times New Roman" pitchFamily="18" charset="0"/>
              </a:rPr>
              <a:t>	ra’iti et [ha-yeled</a:t>
            </a:r>
            <a:r>
              <a:rPr lang="nb-NO" baseline="-25000" dirty="0">
                <a:latin typeface="Times New Roman" pitchFamily="18" charset="0"/>
                <a:cs typeface="Times New Roman" pitchFamily="18" charset="0"/>
              </a:rPr>
              <a:t>1</a:t>
            </a:r>
            <a:r>
              <a:rPr lang="nb-NO" dirty="0">
                <a:latin typeface="Times New Roman" pitchFamily="18" charset="0"/>
                <a:cs typeface="Times New Roman" pitchFamily="18" charset="0"/>
              </a:rPr>
              <a:t> Se-dalia ohevet *(</a:t>
            </a:r>
            <a:r>
              <a:rPr lang="nb-NO" dirty="0">
                <a:solidFill>
                  <a:schemeClr val="accent2"/>
                </a:solidFill>
                <a:latin typeface="Times New Roman" pitchFamily="18" charset="0"/>
                <a:cs typeface="Times New Roman" pitchFamily="18" charset="0"/>
              </a:rPr>
              <a:t>oto</a:t>
            </a:r>
            <a:r>
              <a:rPr lang="nb-NO" baseline="-25000" dirty="0">
                <a:solidFill>
                  <a:schemeClr val="accent2"/>
                </a:solidFill>
                <a:latin typeface="Times New Roman" pitchFamily="18" charset="0"/>
                <a:cs typeface="Times New Roman" pitchFamily="18" charset="0"/>
              </a:rPr>
              <a:t>1</a:t>
            </a:r>
            <a:r>
              <a:rPr lang="nb-NO" dirty="0">
                <a:latin typeface="Times New Roman" pitchFamily="18" charset="0"/>
                <a:cs typeface="Times New Roman" pitchFamily="18" charset="0"/>
              </a:rPr>
              <a:t>) ve-et ha-xavera Selo]</a:t>
            </a:r>
          </a:p>
          <a:p>
            <a:pPr>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saw.I</a:t>
            </a:r>
            <a:r>
              <a:rPr lang="en-US" dirty="0" smtClean="0">
                <a:latin typeface="Times New Roman" pitchFamily="18" charset="0"/>
                <a:cs typeface="Times New Roman" pitchFamily="18" charset="0"/>
              </a:rPr>
              <a:t> </a:t>
            </a:r>
            <a:r>
              <a:rPr lang="en-US" cap="small" dirty="0">
                <a:latin typeface="Times New Roman" pitchFamily="18" charset="0"/>
                <a:cs typeface="Times New Roman" pitchFamily="18" charset="0"/>
              </a:rPr>
              <a:t>acc</a:t>
            </a:r>
            <a:r>
              <a:rPr lang="en-US" dirty="0">
                <a:latin typeface="Times New Roman" pitchFamily="18" charset="0"/>
                <a:cs typeface="Times New Roman" pitchFamily="18" charset="0"/>
              </a:rPr>
              <a:t> the-boy that-</a:t>
            </a:r>
            <a:r>
              <a:rPr lang="en-US" dirty="0" err="1">
                <a:latin typeface="Times New Roman" pitchFamily="18" charset="0"/>
                <a:cs typeface="Times New Roman" pitchFamily="18" charset="0"/>
              </a:rPr>
              <a:t>dalia</a:t>
            </a:r>
            <a:r>
              <a:rPr lang="en-US" dirty="0">
                <a:latin typeface="Times New Roman" pitchFamily="18" charset="0"/>
                <a:cs typeface="Times New Roman" pitchFamily="18" charset="0"/>
              </a:rPr>
              <a:t> loves      him and-</a:t>
            </a:r>
            <a:r>
              <a:rPr lang="en-US" cap="small" dirty="0">
                <a:latin typeface="Times New Roman" pitchFamily="18" charset="0"/>
                <a:cs typeface="Times New Roman" pitchFamily="18" charset="0"/>
              </a:rPr>
              <a:t>acc </a:t>
            </a:r>
            <a:r>
              <a:rPr lang="en-US" dirty="0">
                <a:latin typeface="Times New Roman" pitchFamily="18" charset="0"/>
                <a:cs typeface="Times New Roman" pitchFamily="18" charset="0"/>
              </a:rPr>
              <a:t>the-girlfriend his</a:t>
            </a:r>
          </a:p>
          <a:p>
            <a:pPr>
              <a:buNone/>
            </a:pPr>
            <a:endParaRPr lang="en-US" dirty="0"/>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solidFill>
                <a:latin typeface="Times New Roman" pitchFamily="18" charset="0"/>
                <a:cs typeface="Times New Roman" pitchFamily="18" charset="0"/>
              </a:rPr>
              <a:t>Islands and Pronouns</a:t>
            </a:r>
            <a:endParaRPr lang="en-US" dirty="0">
              <a:solidFill>
                <a:schemeClr val="accent5"/>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An ongoing question: What is it about </a:t>
            </a:r>
            <a:r>
              <a:rPr lang="en-US" dirty="0" err="1" smtClean="0">
                <a:latin typeface="Times New Roman" pitchFamily="18" charset="0"/>
                <a:cs typeface="Times New Roman" pitchFamily="18" charset="0"/>
              </a:rPr>
              <a:t>resumptive</a:t>
            </a:r>
            <a:r>
              <a:rPr lang="en-US" dirty="0" smtClean="0">
                <a:latin typeface="Times New Roman" pitchFamily="18" charset="0"/>
                <a:cs typeface="Times New Roman" pitchFamily="18" charset="0"/>
              </a:rPr>
              <a:t> pronouns - or the chains which contain them - that makes them insensitive to islands?</a:t>
            </a:r>
          </a:p>
          <a:p>
            <a:r>
              <a:rPr lang="en-US" dirty="0" smtClean="0">
                <a:latin typeface="Times New Roman" pitchFamily="18" charset="0"/>
                <a:cs typeface="Times New Roman" pitchFamily="18" charset="0"/>
              </a:rPr>
              <a:t>Another way to approach this: What is it about islands that allows a chain ending in a pronoun to cross them?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 well-known answer, starting with Chomsky 1977: a </a:t>
            </a:r>
            <a:r>
              <a:rPr lang="en-US" dirty="0" err="1" smtClean="0">
                <a:latin typeface="Times New Roman" pitchFamily="18" charset="0"/>
                <a:cs typeface="Times New Roman" pitchFamily="18" charset="0"/>
              </a:rPr>
              <a:t>resumptive</a:t>
            </a:r>
            <a:r>
              <a:rPr lang="en-US" dirty="0" smtClean="0">
                <a:latin typeface="Times New Roman" pitchFamily="18" charset="0"/>
                <a:cs typeface="Times New Roman" pitchFamily="18" charset="0"/>
              </a:rPr>
              <a:t> chain is not derived by  movement. No movement, no violation. </a:t>
            </a:r>
          </a:p>
          <a:p>
            <a:r>
              <a:rPr lang="en-US" dirty="0" smtClean="0">
                <a:latin typeface="Times New Roman" pitchFamily="18" charset="0"/>
                <a:cs typeface="Times New Roman" pitchFamily="18" charset="0"/>
              </a:rPr>
              <a:t>What are some problematic aspects of this view?</a:t>
            </a:r>
          </a:p>
          <a:p>
            <a:r>
              <a:rPr lang="en-US" dirty="0" smtClean="0">
                <a:latin typeface="Times New Roman" pitchFamily="18" charset="0"/>
                <a:cs typeface="Times New Roman" pitchFamily="18" charset="0"/>
              </a:rPr>
              <a:t>What other approaches are imaginable, within the perspective of more modern theorizing?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Pronoun Fronting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The Hebrew pronouns </a:t>
            </a:r>
            <a:r>
              <a:rPr lang="en-US" dirty="0" smtClean="0">
                <a:latin typeface="Times New Roman" pitchFamily="18" charset="0"/>
                <a:cs typeface="Times New Roman" pitchFamily="18" charset="0"/>
              </a:rPr>
              <a:t>can also show </a:t>
            </a:r>
            <a:r>
              <a:rPr lang="en-US" dirty="0">
                <a:latin typeface="Times New Roman" pitchFamily="18" charset="0"/>
                <a:cs typeface="Times New Roman" pitchFamily="18" charset="0"/>
              </a:rPr>
              <a:t>up in derived positions in the CP </a:t>
            </a:r>
            <a:r>
              <a:rPr lang="en-US" dirty="0" smtClean="0">
                <a:latin typeface="Times New Roman" pitchFamily="18" charset="0"/>
                <a:cs typeface="Times New Roman" pitchFamily="18" charset="0"/>
              </a:rPr>
              <a:t>area</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ra’iti</a:t>
            </a:r>
            <a:r>
              <a:rPr lang="en-US" dirty="0">
                <a:latin typeface="Times New Roman" pitchFamily="18" charset="0"/>
                <a:cs typeface="Times New Roman" pitchFamily="18" charset="0"/>
              </a:rPr>
              <a:t> et ha-yeled</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Se-</a:t>
            </a:r>
            <a:r>
              <a:rPr lang="en-US" dirty="0" err="1" smtClean="0">
                <a:latin typeface="Times New Roman" pitchFamily="18" charset="0"/>
                <a:cs typeface="Times New Roman" pitchFamily="18" charset="0"/>
              </a:rPr>
              <a:t>rina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ohevet</a:t>
            </a:r>
            <a:r>
              <a:rPr lang="en-US" dirty="0">
                <a:latin typeface="Times New Roman" pitchFamily="18" charset="0"/>
                <a:cs typeface="Times New Roman" pitchFamily="18" charset="0"/>
              </a:rPr>
              <a:t> </a:t>
            </a:r>
            <a:r>
              <a:rPr lang="en-US" dirty="0" smtClean="0">
                <a:solidFill>
                  <a:schemeClr val="accent2"/>
                </a:solidFill>
                <a:latin typeface="Times New Roman" pitchFamily="18" charset="0"/>
                <a:cs typeface="Times New Roman" pitchFamily="18" charset="0"/>
              </a:rPr>
              <a:t>oto</a:t>
            </a:r>
            <a:r>
              <a:rPr lang="en-US" baseline="-25000" dirty="0" smtClean="0">
                <a:solidFill>
                  <a:schemeClr val="accent2"/>
                </a:solidFill>
                <a:latin typeface="Times New Roman" pitchFamily="18" charset="0"/>
                <a:cs typeface="Times New Roman" pitchFamily="18" charset="0"/>
              </a:rPr>
              <a:t>1</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t>
            </a:r>
            <a:r>
              <a:rPr lang="en-US" dirty="0" err="1" smtClean="0">
                <a:latin typeface="Times New Roman" pitchFamily="18" charset="0"/>
                <a:cs typeface="Times New Roman" pitchFamily="18" charset="0"/>
              </a:rPr>
              <a:t>aw.I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acc the-boy that-</a:t>
            </a:r>
            <a:r>
              <a:rPr lang="en-US" dirty="0" err="1">
                <a:latin typeface="Times New Roman" pitchFamily="18" charset="0"/>
                <a:cs typeface="Times New Roman" pitchFamily="18" charset="0"/>
              </a:rPr>
              <a:t>rina</a:t>
            </a:r>
            <a:r>
              <a:rPr lang="en-US" dirty="0">
                <a:latin typeface="Times New Roman" pitchFamily="18" charset="0"/>
                <a:cs typeface="Times New Roman" pitchFamily="18" charset="0"/>
              </a:rPr>
              <a:t> loves him</a:t>
            </a:r>
          </a:p>
          <a:p>
            <a:pPr>
              <a:buNone/>
            </a:pPr>
            <a:r>
              <a:rPr lang="en-US" dirty="0">
                <a:latin typeface="Times New Roman" pitchFamily="18" charset="0"/>
                <a:cs typeface="Times New Roman" pitchFamily="18" charset="0"/>
              </a:rPr>
              <a:t>2</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ra’iti</a:t>
            </a:r>
            <a:r>
              <a:rPr lang="en-US" dirty="0">
                <a:latin typeface="Times New Roman" pitchFamily="18" charset="0"/>
                <a:cs typeface="Times New Roman" pitchFamily="18" charset="0"/>
              </a:rPr>
              <a:t> et ha-yeled</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[Se-</a:t>
            </a:r>
            <a:r>
              <a:rPr lang="en-US" dirty="0" smtClean="0">
                <a:solidFill>
                  <a:schemeClr val="accent2"/>
                </a:solidFill>
                <a:latin typeface="Times New Roman" pitchFamily="18" charset="0"/>
                <a:cs typeface="Times New Roman" pitchFamily="18" charset="0"/>
              </a:rPr>
              <a:t>oto</a:t>
            </a:r>
            <a:r>
              <a:rPr lang="en-US" baseline="-25000" dirty="0" smtClean="0">
                <a:solidFill>
                  <a:schemeClr val="accent2"/>
                </a:solidFill>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rina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ohevet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a:t>
            </a:r>
            <a:endParaRPr lang="en-US" baseline="-25000"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saw.I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acc the-boy that-him </a:t>
            </a:r>
            <a:r>
              <a:rPr lang="en-US" dirty="0" err="1">
                <a:latin typeface="Times New Roman" pitchFamily="18" charset="0"/>
                <a:cs typeface="Times New Roman" pitchFamily="18" charset="0"/>
              </a:rPr>
              <a:t>rina</a:t>
            </a:r>
            <a:r>
              <a:rPr lang="en-US" dirty="0">
                <a:latin typeface="Times New Roman" pitchFamily="18" charset="0"/>
                <a:cs typeface="Times New Roman" pitchFamily="18" charset="0"/>
              </a:rPr>
              <a:t> loves</a:t>
            </a:r>
          </a:p>
          <a:p>
            <a:pPr>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ra’iti</a:t>
            </a:r>
            <a:r>
              <a:rPr lang="en-US" dirty="0" smtClean="0">
                <a:latin typeface="Times New Roman" pitchFamily="18" charset="0"/>
                <a:cs typeface="Times New Roman" pitchFamily="18" charset="0"/>
              </a:rPr>
              <a:t> et     ha-yeled</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dirty="0" smtClean="0">
                <a:solidFill>
                  <a:schemeClr val="accent2"/>
                </a:solidFill>
                <a:latin typeface="Times New Roman" pitchFamily="18" charset="0"/>
                <a:cs typeface="Times New Roman" pitchFamily="18" charset="0"/>
              </a:rPr>
              <a:t>oto</a:t>
            </a:r>
            <a:r>
              <a:rPr lang="en-US" baseline="-25000" dirty="0" smtClean="0">
                <a:solidFill>
                  <a:schemeClr val="accent2"/>
                </a:solidFill>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ohevet</a:t>
            </a:r>
            <a:r>
              <a:rPr lang="en-US" dirty="0" smtClean="0">
                <a:latin typeface="Times New Roman" pitchFamily="18" charset="0"/>
                <a:cs typeface="Times New Roman" pitchFamily="18" charset="0"/>
              </a:rPr>
              <a:t> t</a:t>
            </a:r>
            <a:r>
              <a:rPr lang="en-US" baseline="-25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saw.I</a:t>
            </a:r>
            <a:r>
              <a:rPr lang="en-US" dirty="0" smtClean="0">
                <a:latin typeface="Times New Roman" pitchFamily="18" charset="0"/>
                <a:cs typeface="Times New Roman" pitchFamily="18" charset="0"/>
              </a:rPr>
              <a:t> </a:t>
            </a:r>
            <a:r>
              <a:rPr lang="en-US" cap="small" dirty="0" smtClean="0">
                <a:latin typeface="Times New Roman" pitchFamily="18" charset="0"/>
                <a:cs typeface="Times New Roman" pitchFamily="18" charset="0"/>
              </a:rPr>
              <a:t>acc</a:t>
            </a:r>
            <a:r>
              <a:rPr lang="en-US" dirty="0" smtClean="0">
                <a:latin typeface="Times New Roman" pitchFamily="18" charset="0"/>
                <a:cs typeface="Times New Roman" pitchFamily="18" charset="0"/>
              </a:rPr>
              <a:t> the-boy     him </a:t>
            </a:r>
            <a:r>
              <a:rPr lang="en-US" dirty="0" err="1" smtClean="0">
                <a:latin typeface="Times New Roman" pitchFamily="18" charset="0"/>
                <a:cs typeface="Times New Roman" pitchFamily="18" charset="0"/>
              </a:rPr>
              <a:t>rina</a:t>
            </a:r>
            <a:r>
              <a:rPr lang="en-US" dirty="0" smtClean="0">
                <a:latin typeface="Times New Roman" pitchFamily="18" charset="0"/>
                <a:cs typeface="Times New Roman" pitchFamily="18" charset="0"/>
              </a:rPr>
              <a:t> loves</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Some Questions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err="1">
                <a:latin typeface="Times New Roman" pitchFamily="18" charset="0"/>
                <a:cs typeface="Times New Roman" pitchFamily="18" charset="0"/>
              </a:rPr>
              <a:t>Resumptive</a:t>
            </a:r>
            <a:r>
              <a:rPr lang="en-US" dirty="0">
                <a:latin typeface="Times New Roman" pitchFamily="18" charset="0"/>
                <a:cs typeface="Times New Roman" pitchFamily="18" charset="0"/>
              </a:rPr>
              <a:t> pronouns occur in positions which typically host gaps. </a:t>
            </a:r>
          </a:p>
          <a:p>
            <a:pPr>
              <a:buNone/>
            </a:pP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1</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a:t>
            </a:r>
            <a:r>
              <a:rPr lang="en-US" dirty="0" err="1" smtClean="0">
                <a:latin typeface="Times New Roman" pitchFamily="18" charset="0"/>
                <a:cs typeface="Times New Roman" pitchFamily="18" charset="0"/>
              </a:rPr>
              <a:t>e</a:t>
            </a:r>
            <a:r>
              <a:rPr lang="en-US" dirty="0" smtClean="0">
                <a:latin typeface="Times New Roman" pitchFamily="18" charset="0"/>
                <a:cs typeface="Times New Roman" pitchFamily="18" charset="0"/>
              </a:rPr>
              <a:t>   ha-iS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Se-</a:t>
            </a:r>
            <a:r>
              <a:rPr lang="en-US" dirty="0" err="1" smtClean="0">
                <a:latin typeface="Times New Roman" pitchFamily="18" charset="0"/>
                <a:cs typeface="Times New Roman" pitchFamily="18" charset="0"/>
              </a:rPr>
              <a:t>dina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ra’ata</a:t>
            </a:r>
            <a:r>
              <a:rPr lang="en-US" dirty="0">
                <a:latin typeface="Times New Roman" pitchFamily="18" charset="0"/>
                <a:cs typeface="Times New Roman" pitchFamily="18" charset="0"/>
              </a:rPr>
              <a:t> t</a:t>
            </a:r>
            <a:r>
              <a:rPr lang="en-US" baseline="-25000" dirty="0">
                <a:latin typeface="Times New Roman" pitchFamily="18" charset="0"/>
                <a:cs typeface="Times New Roman" pitchFamily="18" charset="0"/>
              </a:rPr>
              <a:t>1 </a:t>
            </a:r>
            <a:r>
              <a:rPr lang="en-US" dirty="0">
                <a:latin typeface="Times New Roman" pitchFamily="18" charset="0"/>
                <a:cs typeface="Times New Roman" pitchFamily="18" charset="0"/>
              </a:rPr>
              <a:t>/ oto</a:t>
            </a:r>
            <a:r>
              <a:rPr lang="en-US" baseline="-25000" dirty="0">
                <a:latin typeface="Times New Roman" pitchFamily="18" charset="0"/>
                <a:cs typeface="Times New Roman" pitchFamily="18" charset="0"/>
              </a:rPr>
              <a:t>1</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this the-man </a:t>
            </a:r>
            <a:r>
              <a:rPr lang="en-US" dirty="0">
                <a:latin typeface="Times New Roman" pitchFamily="18" charset="0"/>
                <a:cs typeface="Times New Roman" pitchFamily="18" charset="0"/>
              </a:rPr>
              <a:t>that-</a:t>
            </a:r>
            <a:r>
              <a:rPr lang="en-US" dirty="0" err="1">
                <a:latin typeface="Times New Roman" pitchFamily="18" charset="0"/>
                <a:cs typeface="Times New Roman" pitchFamily="18" charset="0"/>
              </a:rPr>
              <a:t>dina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saw  __  /  him</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‘This is the man that </a:t>
            </a:r>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ina saw’</a:t>
            </a:r>
          </a:p>
          <a:p>
            <a:r>
              <a:rPr lang="en-US" dirty="0" smtClean="0">
                <a:latin typeface="Times New Roman" pitchFamily="18" charset="0"/>
                <a:cs typeface="Times New Roman" pitchFamily="18" charset="0"/>
              </a:rPr>
              <a:t>They are atypical pronouns.</a:t>
            </a:r>
          </a:p>
          <a:p>
            <a:r>
              <a:rPr lang="en-US" dirty="0" smtClean="0">
                <a:latin typeface="Times New Roman" pitchFamily="18" charset="0"/>
                <a:cs typeface="Times New Roman" pitchFamily="18" charset="0"/>
              </a:rPr>
              <a:t>They produce atypical A-bar chains.</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Within an X-bar theory with CP and spec CP,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2</a:t>
            </a:r>
            <a:r>
              <a:rPr lang="en-US" dirty="0" smtClean="0">
                <a:latin typeface="Times New Roman" pitchFamily="18" charset="0"/>
                <a:cs typeface="Times New Roman" pitchFamily="18" charset="0"/>
              </a:rPr>
              <a:t>) has adjunction </a:t>
            </a:r>
            <a:r>
              <a:rPr lang="en-US" dirty="0">
                <a:latin typeface="Times New Roman" pitchFamily="18" charset="0"/>
                <a:cs typeface="Times New Roman" pitchFamily="18" charset="0"/>
              </a:rPr>
              <a:t>to IP. (</a:t>
            </a:r>
            <a:r>
              <a:rPr lang="en-US" dirty="0" smtClean="0">
                <a:latin typeface="Times New Roman" pitchFamily="18" charset="0"/>
                <a:cs typeface="Times New Roman" pitchFamily="18" charset="0"/>
              </a:rPr>
              <a:t>3) </a:t>
            </a:r>
            <a:r>
              <a:rPr lang="en-US" dirty="0">
                <a:latin typeface="Times New Roman" pitchFamily="18" charset="0"/>
                <a:cs typeface="Times New Roman" pitchFamily="18" charset="0"/>
              </a:rPr>
              <a:t>has the pronoun in </a:t>
            </a:r>
            <a:r>
              <a:rPr lang="en-US" dirty="0" err="1">
                <a:latin typeface="Times New Roman" pitchFamily="18" charset="0"/>
                <a:cs typeface="Times New Roman" pitchFamily="18" charset="0"/>
              </a:rPr>
              <a:t>specCP</a:t>
            </a:r>
            <a:r>
              <a:rPr lang="en-US" dirty="0">
                <a:latin typeface="Times New Roman" pitchFamily="18" charset="0"/>
                <a:cs typeface="Times New Roman" pitchFamily="18" charset="0"/>
              </a:rPr>
              <a:t>, and </a:t>
            </a:r>
            <a:r>
              <a:rPr lang="en-US" i="1" dirty="0">
                <a:latin typeface="Times New Roman" pitchFamily="18" charset="0"/>
                <a:cs typeface="Times New Roman" pitchFamily="18" charset="0"/>
              </a:rPr>
              <a:t>Se</a:t>
            </a:r>
            <a:r>
              <a:rPr lang="en-US" dirty="0">
                <a:latin typeface="Times New Roman" pitchFamily="18" charset="0"/>
                <a:cs typeface="Times New Roman" pitchFamily="18" charset="0"/>
              </a:rPr>
              <a:t> is </a:t>
            </a:r>
            <a:r>
              <a:rPr lang="en-US" dirty="0" smtClean="0">
                <a:latin typeface="Times New Roman" pitchFamily="18" charset="0"/>
                <a:cs typeface="Times New Roman" pitchFamily="18" charset="0"/>
              </a:rPr>
              <a:t>deleted. </a:t>
            </a:r>
          </a:p>
          <a:p>
            <a:pPr>
              <a:buNone/>
            </a:pPr>
            <a:r>
              <a:rPr lang="en-US" dirty="0" smtClean="0">
                <a:latin typeface="Times New Roman" pitchFamily="18" charset="0"/>
                <a:cs typeface="Times New Roman" pitchFamily="18" charset="0"/>
              </a:rPr>
              <a:t>How can we tell whether the pronoun occupies distinct positions in these cases?</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Adjunction </a:t>
            </a:r>
            <a:r>
              <a:rPr lang="en-US" dirty="0">
                <a:latin typeface="Times New Roman" pitchFamily="18" charset="0"/>
                <a:cs typeface="Times New Roman" pitchFamily="18" charset="0"/>
              </a:rPr>
              <a:t>is open </a:t>
            </a: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all NP/PP constituents, but movement to </a:t>
            </a:r>
            <a:r>
              <a:rPr lang="en-US" dirty="0" err="1">
                <a:latin typeface="Times New Roman" pitchFamily="18" charset="0"/>
                <a:cs typeface="Times New Roman" pitchFamily="18" charset="0"/>
              </a:rPr>
              <a:t>specCP</a:t>
            </a:r>
            <a:r>
              <a:rPr lang="en-US" dirty="0">
                <a:latin typeface="Times New Roman" pitchFamily="18" charset="0"/>
                <a:cs typeface="Times New Roman" pitchFamily="18" charset="0"/>
              </a:rPr>
              <a:t> is restricted to operators, i.e. </a:t>
            </a:r>
            <a:r>
              <a:rPr lang="en-US" dirty="0" err="1">
                <a:latin typeface="Times New Roman" pitchFamily="18" charset="0"/>
                <a:cs typeface="Times New Roman" pitchFamily="18" charset="0"/>
              </a:rPr>
              <a:t>resumptive</a:t>
            </a:r>
            <a:r>
              <a:rPr lang="en-US" dirty="0">
                <a:latin typeface="Times New Roman" pitchFamily="18" charset="0"/>
                <a:cs typeface="Times New Roman" pitchFamily="18" charset="0"/>
              </a:rPr>
              <a:t> pronouns: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indent="-514350">
              <a:buNone/>
            </a:pPr>
            <a:r>
              <a:rPr lang="en-US" dirty="0" smtClean="0">
                <a:latin typeface="Times New Roman" pitchFamily="18" charset="0"/>
                <a:cs typeface="Times New Roman" pitchFamily="18" charset="0"/>
              </a:rPr>
              <a:t>1. </a:t>
            </a:r>
            <a:r>
              <a:rPr lang="en-US" dirty="0" err="1">
                <a:latin typeface="Times New Roman" pitchFamily="18" charset="0"/>
                <a:cs typeface="Times New Roman" pitchFamily="18" charset="0"/>
              </a:rPr>
              <a:t>zehu</a:t>
            </a:r>
            <a:r>
              <a:rPr lang="en-US" dirty="0">
                <a:latin typeface="Times New Roman" pitchFamily="18" charset="0"/>
                <a:cs typeface="Times New Roman" pitchFamily="18" charset="0"/>
              </a:rPr>
              <a:t> ha-</a:t>
            </a:r>
            <a:r>
              <a:rPr lang="en-US" dirty="0" err="1">
                <a:latin typeface="Times New Roman" pitchFamily="18" charset="0"/>
                <a:cs typeface="Times New Roman" pitchFamily="18" charset="0"/>
              </a:rPr>
              <a:t>iS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*(Se-)</a:t>
            </a:r>
            <a:r>
              <a:rPr lang="en-US" dirty="0" err="1" smtClean="0">
                <a:latin typeface="Times New Roman" pitchFamily="18" charset="0"/>
                <a:cs typeface="Times New Roman" pitchFamily="18" charset="0"/>
              </a:rPr>
              <a:t>xazar</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le-bet </a:t>
            </a:r>
            <a:r>
              <a:rPr lang="en-US" dirty="0" err="1">
                <a:latin typeface="Times New Roman" pitchFamily="18" charset="0"/>
                <a:cs typeface="Times New Roman" pitchFamily="18" charset="0"/>
              </a:rPr>
              <a:t>hasefer</a:t>
            </a:r>
            <a:r>
              <a:rPr lang="en-US" dirty="0">
                <a:latin typeface="Times New Roman" pitchFamily="18" charset="0"/>
                <a:cs typeface="Times New Roman" pitchFamily="18" charset="0"/>
              </a:rPr>
              <a:t> ha-</a:t>
            </a:r>
            <a:r>
              <a:rPr lang="en-US" dirty="0" err="1">
                <a:latin typeface="Times New Roman" pitchFamily="18" charset="0"/>
                <a:cs typeface="Times New Roman" pitchFamily="18" charset="0"/>
              </a:rPr>
              <a:t>tixon</a:t>
            </a:r>
            <a:r>
              <a:rPr lang="en-US" dirty="0">
                <a:latin typeface="Times New Roman" pitchFamily="18" charset="0"/>
                <a:cs typeface="Times New Roman" pitchFamily="18" charset="0"/>
              </a:rPr>
              <a:t> be-</a:t>
            </a:r>
            <a:r>
              <a:rPr lang="en-US" dirty="0" err="1">
                <a:latin typeface="Times New Roman" pitchFamily="18" charset="0"/>
                <a:cs typeface="Times New Roman" pitchFamily="18" charset="0"/>
              </a:rPr>
              <a:t>xalomo</a:t>
            </a:r>
            <a:endParaRPr lang="en-US" dirty="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this   the-man that-returned to-H.S. in-</a:t>
            </a:r>
            <a:r>
              <a:rPr lang="en-US" dirty="0" err="1" smtClean="0">
                <a:latin typeface="Times New Roman" pitchFamily="18" charset="0"/>
                <a:cs typeface="Times New Roman" pitchFamily="18" charset="0"/>
              </a:rPr>
              <a:t>his.dream</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zehu</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a:t>
            </a:r>
            <a:r>
              <a:rPr lang="en-US" dirty="0" err="1">
                <a:latin typeface="Times New Roman" pitchFamily="18" charset="0"/>
                <a:cs typeface="Times New Roman" pitchFamily="18" charset="0"/>
              </a:rPr>
              <a:t>iS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ba-xalomo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xazar</a:t>
            </a:r>
            <a:r>
              <a:rPr lang="en-US" dirty="0">
                <a:latin typeface="Times New Roman" pitchFamily="18" charset="0"/>
                <a:cs typeface="Times New Roman" pitchFamily="18" charset="0"/>
              </a:rPr>
              <a:t> le-bet ha-</a:t>
            </a:r>
            <a:r>
              <a:rPr lang="en-US" dirty="0" err="1">
                <a:latin typeface="Times New Roman" pitchFamily="18" charset="0"/>
                <a:cs typeface="Times New Roman" pitchFamily="18" charset="0"/>
              </a:rPr>
              <a:t>sefer</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ha-</a:t>
            </a:r>
            <a:r>
              <a:rPr lang="en-US" dirty="0" err="1" smtClean="0">
                <a:latin typeface="Times New Roman" pitchFamily="18" charset="0"/>
                <a:cs typeface="Times New Roman" pitchFamily="18" charset="0"/>
              </a:rPr>
              <a:t>tixon</a:t>
            </a: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this the-man that in-his dream returned to-H.S. </a:t>
            </a:r>
            <a:endParaRPr lang="en-US" dirty="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514350" indent="-514350">
              <a:buAutoNum type="arabicPeriod" startAt="3"/>
            </a:pPr>
            <a:r>
              <a:rPr lang="en-US" dirty="0" err="1" smtClean="0">
                <a:latin typeface="Times New Roman" pitchFamily="18" charset="0"/>
                <a:cs typeface="Times New Roman" pitchFamily="18" charset="0"/>
              </a:rPr>
              <a:t>zehu</a:t>
            </a:r>
            <a:r>
              <a:rPr lang="en-US" dirty="0" smtClean="0">
                <a:latin typeface="Times New Roman" pitchFamily="18" charset="0"/>
                <a:cs typeface="Times New Roman" pitchFamily="18" charset="0"/>
              </a:rPr>
              <a:t> ha-</a:t>
            </a:r>
            <a:r>
              <a:rPr lang="en-US" dirty="0" err="1" smtClean="0">
                <a:latin typeface="Times New Roman" pitchFamily="18" charset="0"/>
                <a:cs typeface="Times New Roman" pitchFamily="18" charset="0"/>
              </a:rPr>
              <a:t>iS</a:t>
            </a:r>
            <a:r>
              <a:rPr lang="en-US" dirty="0" smtClean="0">
                <a:latin typeface="Times New Roman" pitchFamily="18" charset="0"/>
                <a:cs typeface="Times New Roman" pitchFamily="18" charset="0"/>
              </a:rPr>
              <a:t>   *(Se-) le-bet ha-</a:t>
            </a:r>
            <a:r>
              <a:rPr lang="en-US" dirty="0" err="1" smtClean="0">
                <a:latin typeface="Times New Roman" pitchFamily="18" charset="0"/>
                <a:cs typeface="Times New Roman" pitchFamily="18" charset="0"/>
              </a:rPr>
              <a:t>sefer</a:t>
            </a:r>
            <a:r>
              <a:rPr lang="en-US" dirty="0" smtClean="0">
                <a:latin typeface="Times New Roman" pitchFamily="18" charset="0"/>
                <a:cs typeface="Times New Roman" pitchFamily="18" charset="0"/>
              </a:rPr>
              <a:t> ha-</a:t>
            </a:r>
            <a:r>
              <a:rPr lang="en-US" dirty="0" err="1" smtClean="0">
                <a:latin typeface="Times New Roman" pitchFamily="18" charset="0"/>
                <a:cs typeface="Times New Roman" pitchFamily="18" charset="0"/>
              </a:rPr>
              <a:t>tixon</a:t>
            </a:r>
            <a:r>
              <a:rPr lang="en-US" dirty="0" smtClean="0">
                <a:latin typeface="Times New Roman" pitchFamily="18" charset="0"/>
                <a:cs typeface="Times New Roman" pitchFamily="18" charset="0"/>
              </a:rPr>
              <a:t>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this   the-man that-to-High School </a:t>
            </a: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xazar</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be-</a:t>
            </a:r>
            <a:r>
              <a:rPr lang="en-US" dirty="0" err="1">
                <a:latin typeface="Times New Roman" pitchFamily="18" charset="0"/>
                <a:cs typeface="Times New Roman" pitchFamily="18" charset="0"/>
              </a:rPr>
              <a:t>xalomo</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      returned </a:t>
            </a:r>
            <a:r>
              <a:rPr lang="en-US" dirty="0">
                <a:latin typeface="Times New Roman" pitchFamily="18" charset="0"/>
                <a:cs typeface="Times New Roman" pitchFamily="18" charset="0"/>
              </a:rPr>
              <a:t>in his dream</a:t>
            </a:r>
          </a:p>
          <a:p>
            <a:pPr marL="0" indent="0">
              <a:buNone/>
            </a:pPr>
            <a:endParaRPr lang="en-US" dirty="0" smtClean="0">
              <a:latin typeface="Times New Roman" pitchFamily="18" charset="0"/>
              <a:cs typeface="Times New Roman" pitchFamily="18" charset="0"/>
            </a:endParaRPr>
          </a:p>
          <a:p>
            <a:pPr marL="514350" indent="-514350">
              <a:buAutoNum type="arabicPeriod" startAt="4"/>
            </a:pPr>
            <a:r>
              <a:rPr lang="en-US" dirty="0" err="1" smtClean="0">
                <a:latin typeface="Times New Roman" pitchFamily="18" charset="0"/>
                <a:cs typeface="Times New Roman" pitchFamily="18" charset="0"/>
              </a:rPr>
              <a:t>zehu</a:t>
            </a:r>
            <a:r>
              <a:rPr lang="en-US" dirty="0" smtClean="0">
                <a:latin typeface="Times New Roman" pitchFamily="18" charset="0"/>
                <a:cs typeface="Times New Roman" pitchFamily="18" charset="0"/>
              </a:rPr>
              <a:t> ha-</a:t>
            </a:r>
            <a:r>
              <a:rPr lang="en-US" dirty="0" err="1" smtClean="0">
                <a:latin typeface="Times New Roman" pitchFamily="18" charset="0"/>
                <a:cs typeface="Times New Roman" pitchFamily="18" charset="0"/>
              </a:rPr>
              <a:t>iS</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ito</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alav</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biSvilo</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dibarti</a:t>
            </a:r>
            <a:r>
              <a:rPr lang="en-US" dirty="0" smtClean="0">
                <a:latin typeface="Times New Roman" pitchFamily="18" charset="0"/>
                <a:cs typeface="Times New Roman" pitchFamily="18" charset="0"/>
              </a:rPr>
              <a:t>.</a:t>
            </a:r>
          </a:p>
          <a:p>
            <a:pPr marL="514350" indent="-51435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this   the-man that-with.him/</a:t>
            </a:r>
            <a:r>
              <a:rPr lang="en-US" dirty="0" err="1" smtClean="0">
                <a:latin typeface="Times New Roman" pitchFamily="18" charset="0"/>
                <a:cs typeface="Times New Roman" pitchFamily="18" charset="0"/>
              </a:rPr>
              <a:t>about.him</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for.him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i.spoke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Borer (1984) and </a:t>
            </a:r>
            <a:r>
              <a:rPr lang="en-US" dirty="0" err="1" smtClean="0">
                <a:latin typeface="Times New Roman" pitchFamily="18" charset="0"/>
                <a:cs typeface="Times New Roman" pitchFamily="18" charset="0"/>
              </a:rPr>
              <a:t>Demirdache</a:t>
            </a:r>
            <a:r>
              <a:rPr lang="en-US" dirty="0" smtClean="0">
                <a:latin typeface="Times New Roman" pitchFamily="18" charset="0"/>
                <a:cs typeface="Times New Roman" pitchFamily="18" charset="0"/>
              </a:rPr>
              <a:t> (1991) suggest that the pronoun is the Hebrew equivalent of an overt operator, which can move from the base position to </a:t>
            </a:r>
            <a:r>
              <a:rPr lang="en-US" dirty="0" err="1" smtClean="0">
                <a:latin typeface="Times New Roman" pitchFamily="18" charset="0"/>
                <a:cs typeface="Times New Roman" pitchFamily="18" charset="0"/>
              </a:rPr>
              <a:t>specCP</a:t>
            </a:r>
            <a:r>
              <a:rPr lang="en-US" dirty="0" smtClean="0">
                <a:latin typeface="Times New Roman" pitchFamily="18" charset="0"/>
                <a:cs typeface="Times New Roman" pitchFamily="18" charset="0"/>
              </a:rPr>
              <a:t>. In doing so, it creates a predicate abstract.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Once we’ve covered a bit more ground we will see some serious reasons to doubt the operator analysis of fronted pronouns.</a:t>
            </a:r>
          </a:p>
          <a:p>
            <a:r>
              <a:rPr lang="en-US" dirty="0" smtClean="0">
                <a:latin typeface="Times New Roman" pitchFamily="18" charset="0"/>
                <a:cs typeface="Times New Roman" pitchFamily="18" charset="0"/>
              </a:rPr>
              <a:t>What are some alternative options for analysis?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Borer argued that when we see a gap this is the result of pronoun deletion in </a:t>
            </a:r>
            <a:r>
              <a:rPr lang="en-US" dirty="0" err="1" smtClean="0">
                <a:latin typeface="Times New Roman" pitchFamily="18" charset="0"/>
                <a:cs typeface="Times New Roman" pitchFamily="18" charset="0"/>
              </a:rPr>
              <a:t>specCP</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resumptive</a:t>
            </a:r>
            <a:r>
              <a:rPr lang="en-US" dirty="0" smtClean="0">
                <a:latin typeface="Times New Roman" pitchFamily="18" charset="0"/>
                <a:cs typeface="Times New Roman" pitchFamily="18" charset="0"/>
              </a:rPr>
              <a:t> pronoun in-situ means no movement; hence, no </a:t>
            </a:r>
            <a:r>
              <a:rPr lang="en-US" dirty="0" err="1" smtClean="0">
                <a:latin typeface="Times New Roman" pitchFamily="18" charset="0"/>
                <a:cs typeface="Times New Roman" pitchFamily="18" charset="0"/>
              </a:rPr>
              <a:t>Subjacency</a:t>
            </a:r>
            <a:r>
              <a:rPr lang="en-US" dirty="0" smtClean="0">
                <a:latin typeface="Times New Roman" pitchFamily="18" charset="0"/>
                <a:cs typeface="Times New Roman" pitchFamily="18" charset="0"/>
              </a:rPr>
              <a:t> violation. The relative clause is interpreted as predicate due to </a:t>
            </a:r>
            <a:r>
              <a:rPr lang="en-US" dirty="0" err="1" smtClean="0">
                <a:latin typeface="Times New Roman" pitchFamily="18" charset="0"/>
                <a:cs typeface="Times New Roman" pitchFamily="18" charset="0"/>
              </a:rPr>
              <a:t>coindexation</a:t>
            </a:r>
            <a:r>
              <a:rPr lang="en-US" dirty="0" smtClean="0">
                <a:latin typeface="Times New Roman" pitchFamily="18" charset="0"/>
                <a:cs typeface="Times New Roman" pitchFamily="18" charset="0"/>
              </a:rPr>
              <a:t> between the </a:t>
            </a:r>
            <a:r>
              <a:rPr lang="en-US" dirty="0" err="1" smtClean="0">
                <a:latin typeface="Times New Roman" pitchFamily="18" charset="0"/>
                <a:cs typeface="Times New Roman" pitchFamily="18" charset="0"/>
              </a:rPr>
              <a:t>resumptive</a:t>
            </a:r>
            <a:r>
              <a:rPr lang="en-US" dirty="0" smtClean="0">
                <a:latin typeface="Times New Roman" pitchFamily="18" charset="0"/>
                <a:cs typeface="Times New Roman" pitchFamily="18" charset="0"/>
              </a:rPr>
              <a:t> pronoun and an empty operator in COMP.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latin typeface="Times New Roman" pitchFamily="18" charset="0"/>
                <a:cs typeface="Times New Roman" pitchFamily="18" charset="0"/>
              </a:rPr>
              <a:t>But it isn’t obvious that </a:t>
            </a:r>
            <a:r>
              <a:rPr lang="en-US" dirty="0">
                <a:latin typeface="Times New Roman" pitchFamily="18" charset="0"/>
                <a:cs typeface="Times New Roman" pitchFamily="18" charset="0"/>
              </a:rPr>
              <a:t>simple </a:t>
            </a:r>
            <a:r>
              <a:rPr lang="en-US" dirty="0" err="1">
                <a:latin typeface="Times New Roman" pitchFamily="18" charset="0"/>
                <a:cs typeface="Times New Roman" pitchFamily="18" charset="0"/>
              </a:rPr>
              <a:t>coindexation</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should create </a:t>
            </a:r>
            <a:r>
              <a:rPr lang="en-US" dirty="0">
                <a:latin typeface="Times New Roman" pitchFamily="18" charset="0"/>
                <a:cs typeface="Times New Roman" pitchFamily="18" charset="0"/>
              </a:rPr>
              <a:t>a predicate out of the relative </a:t>
            </a:r>
            <a:r>
              <a:rPr lang="en-US" dirty="0" smtClean="0">
                <a:latin typeface="Times New Roman" pitchFamily="18" charset="0"/>
                <a:cs typeface="Times New Roman" pitchFamily="18" charset="0"/>
              </a:rPr>
              <a:t>clause. </a:t>
            </a:r>
            <a:r>
              <a:rPr lang="en-US" dirty="0">
                <a:latin typeface="Times New Roman" pitchFamily="18" charset="0"/>
                <a:cs typeface="Times New Roman" pitchFamily="18" charset="0"/>
              </a:rPr>
              <a:t>The necessary ingredient is a variable, an open position in the predicate's </a:t>
            </a:r>
            <a:r>
              <a:rPr lang="en-US" dirty="0" smtClean="0">
                <a:latin typeface="Times New Roman" pitchFamily="18" charset="0"/>
                <a:cs typeface="Times New Roman" pitchFamily="18" charset="0"/>
              </a:rPr>
              <a:t>theta-grid. </a:t>
            </a:r>
          </a:p>
          <a:p>
            <a:pPr>
              <a:buNone/>
            </a:pPr>
            <a:r>
              <a:rPr lang="en-US" dirty="0" smtClean="0">
                <a:latin typeface="Times New Roman" pitchFamily="18" charset="0"/>
                <a:cs typeface="Times New Roman" pitchFamily="18" charset="0"/>
              </a:rPr>
              <a:t>What </a:t>
            </a:r>
            <a:r>
              <a:rPr lang="en-US" dirty="0">
                <a:latin typeface="Times New Roman" pitchFamily="18" charset="0"/>
                <a:cs typeface="Times New Roman" pitchFamily="18" charset="0"/>
              </a:rPr>
              <a:t>ensures that this </a:t>
            </a:r>
            <a:r>
              <a:rPr lang="en-US" dirty="0" err="1">
                <a:latin typeface="Times New Roman" pitchFamily="18" charset="0"/>
                <a:cs typeface="Times New Roman" pitchFamily="18" charset="0"/>
              </a:rPr>
              <a:t>coindexed</a:t>
            </a:r>
            <a:r>
              <a:rPr lang="en-US" dirty="0">
                <a:latin typeface="Times New Roman" pitchFamily="18" charset="0"/>
                <a:cs typeface="Times New Roman" pitchFamily="18" charset="0"/>
              </a:rPr>
              <a:t> pronoun is a variable? Is it? (</a:t>
            </a:r>
            <a:r>
              <a:rPr lang="en-US" dirty="0" err="1">
                <a:latin typeface="Times New Roman" pitchFamily="18" charset="0"/>
                <a:cs typeface="Times New Roman" pitchFamily="18" charset="0"/>
              </a:rPr>
              <a:t>Doron</a:t>
            </a:r>
            <a:r>
              <a:rPr lang="en-US" dirty="0">
                <a:latin typeface="Times New Roman" pitchFamily="18" charset="0"/>
                <a:cs typeface="Times New Roman" pitchFamily="18" charset="0"/>
              </a:rPr>
              <a:t> 1982: No).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ea typeface="Times New Roman" charset="0"/>
                <a:cs typeface="Times New Roman" charset="0"/>
              </a:rPr>
              <a:t>Summary</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92500"/>
          </a:bodyPr>
          <a:lstStyle/>
          <a:p>
            <a:r>
              <a:rPr lang="en-US" dirty="0" smtClean="0">
                <a:latin typeface="Times New Roman" charset="0"/>
                <a:ea typeface="Times New Roman" charset="0"/>
                <a:cs typeface="Times New Roman" charset="0"/>
              </a:rPr>
              <a:t>Beyond the particularities of the proposed ECP-based and BT-based analyses of obligatory and impossible resumption, the broader view that Borer presents is that optionality is the default </a:t>
            </a:r>
            <a:r>
              <a:rPr lang="en-US" dirty="0">
                <a:latin typeface="Times New Roman" charset="0"/>
                <a:ea typeface="Times New Roman" charset="0"/>
                <a:cs typeface="Times New Roman" charset="0"/>
              </a:rPr>
              <a:t>(see also McCloskey 1990</a:t>
            </a:r>
            <a:r>
              <a:rPr lang="en-US" dirty="0" smtClean="0">
                <a:latin typeface="Times New Roman" charset="0"/>
                <a:ea typeface="Times New Roman" charset="0"/>
                <a:cs typeface="Times New Roman" charset="0"/>
              </a:rPr>
              <a:t>).</a:t>
            </a:r>
          </a:p>
          <a:p>
            <a:r>
              <a:rPr lang="en-US" dirty="0">
                <a:latin typeface="Times New Roman" charset="0"/>
                <a:ea typeface="Times New Roman" charset="0"/>
                <a:cs typeface="Times New Roman" charset="0"/>
              </a:rPr>
              <a:t>T</a:t>
            </a:r>
            <a:r>
              <a:rPr lang="en-US" dirty="0" smtClean="0">
                <a:latin typeface="Times New Roman" charset="0"/>
                <a:ea typeface="Times New Roman" charset="0"/>
                <a:cs typeface="Times New Roman" charset="0"/>
              </a:rPr>
              <a:t>he movement strategy and the </a:t>
            </a:r>
            <a:r>
              <a:rPr lang="en-US" dirty="0" err="1" smtClean="0">
                <a:latin typeface="Times New Roman" charset="0"/>
                <a:ea typeface="Times New Roman" charset="0"/>
                <a:cs typeface="Times New Roman" charset="0"/>
              </a:rPr>
              <a:t>resumptive</a:t>
            </a:r>
            <a:r>
              <a:rPr lang="en-US" dirty="0" smtClean="0">
                <a:latin typeface="Times New Roman" charset="0"/>
                <a:ea typeface="Times New Roman" charset="0"/>
                <a:cs typeface="Times New Roman" charset="0"/>
              </a:rPr>
              <a:t> strategy co-exist side by side.</a:t>
            </a:r>
          </a:p>
          <a:p>
            <a:r>
              <a:rPr lang="en-US" dirty="0">
                <a:latin typeface="Times New Roman" charset="0"/>
                <a:ea typeface="Times New Roman" charset="0"/>
                <a:cs typeface="Times New Roman" charset="0"/>
              </a:rPr>
              <a:t>D</a:t>
            </a:r>
            <a:r>
              <a:rPr lang="en-US" dirty="0" smtClean="0">
                <a:latin typeface="Times New Roman" charset="0"/>
                <a:ea typeface="Times New Roman" charset="0"/>
                <a:cs typeface="Times New Roman" charset="0"/>
              </a:rPr>
              <a:t>o the two kind of chains actually mean the same thing?</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3269757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pPr marL="0" indent="0">
              <a:buNone/>
            </a:pPr>
            <a:r>
              <a:rPr lang="en-US" sz="4000" dirty="0" smtClean="0">
                <a:solidFill>
                  <a:schemeClr val="accent2"/>
                </a:solidFill>
                <a:latin typeface="Times New Roman" charset="0"/>
                <a:ea typeface="Times New Roman" charset="0"/>
                <a:cs typeface="Times New Roman" charset="0"/>
              </a:rPr>
              <a:t>The Interpretation of </a:t>
            </a:r>
            <a:r>
              <a:rPr lang="en-US" sz="4000" dirty="0" err="1" smtClean="0">
                <a:solidFill>
                  <a:schemeClr val="accent2"/>
                </a:solidFill>
                <a:latin typeface="Times New Roman" charset="0"/>
                <a:ea typeface="Times New Roman" charset="0"/>
                <a:cs typeface="Times New Roman" charset="0"/>
              </a:rPr>
              <a:t>Resumptives</a:t>
            </a:r>
            <a:endParaRPr lang="en-US" sz="4000" dirty="0" smtClean="0">
              <a:solidFill>
                <a:schemeClr val="accent2"/>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342792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Questions about Ā-chains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dirty="0"/>
          </a:p>
        </p:txBody>
      </p:sp>
      <p:sp>
        <p:nvSpPr>
          <p:cNvPr id="4" name="Rectangle 3"/>
          <p:cNvSpPr/>
          <p:nvPr/>
        </p:nvSpPr>
        <p:spPr>
          <a:xfrm>
            <a:off x="685800" y="1752600"/>
            <a:ext cx="7315200" cy="4524315"/>
          </a:xfrm>
          <a:prstGeom prst="rect">
            <a:avLst/>
          </a:prstGeom>
        </p:spPr>
        <p:txBody>
          <a:bodyPr wrap="square">
            <a:spAutoFit/>
          </a:bodyPr>
          <a:lstStyle/>
          <a:p>
            <a:r>
              <a:rPr lang="en-US" sz="3600" dirty="0" smtClean="0">
                <a:latin typeface="Times New Roman" pitchFamily="18" charset="0"/>
                <a:cs typeface="Times New Roman" pitchFamily="18" charset="0"/>
              </a:rPr>
              <a:t>Q1: What does the possibility (or necessity) of a </a:t>
            </a:r>
            <a:r>
              <a:rPr lang="en-US" sz="3600" dirty="0" err="1" smtClean="0">
                <a:latin typeface="Times New Roman" pitchFamily="18" charset="0"/>
                <a:cs typeface="Times New Roman" pitchFamily="18" charset="0"/>
              </a:rPr>
              <a:t>resumptive</a:t>
            </a:r>
            <a:r>
              <a:rPr lang="en-US" sz="3600" dirty="0" smtClean="0">
                <a:latin typeface="Times New Roman" pitchFamily="18" charset="0"/>
                <a:cs typeface="Times New Roman" pitchFamily="18" charset="0"/>
              </a:rPr>
              <a:t> pronoun tell us about Ā-chains? </a:t>
            </a:r>
            <a:endParaRPr lang="en-US"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Q1a. About the nature of locality.</a:t>
            </a:r>
          </a:p>
          <a:p>
            <a:r>
              <a:rPr lang="en-US" sz="3600" dirty="0" smtClean="0">
                <a:latin typeface="Times New Roman" pitchFamily="18" charset="0"/>
                <a:cs typeface="Times New Roman" pitchFamily="18" charset="0"/>
              </a:rPr>
              <a:t>Q1b. About the interpretation of Ā-chains.   </a:t>
            </a:r>
          </a:p>
          <a:p>
            <a:r>
              <a:rPr lang="en-US" sz="3600" dirty="0" smtClean="0">
                <a:latin typeface="Times New Roman" pitchFamily="18" charset="0"/>
                <a:cs typeface="Times New Roman" pitchFamily="18" charset="0"/>
              </a:rPr>
              <a:t>Q1c. About the underlying representation of Ā-chains.  </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Interpretation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There are a number of interpretive differences between pronouns and the gap that they alternate with (data from </a:t>
            </a:r>
            <a:r>
              <a:rPr lang="en-US" dirty="0" err="1" smtClean="0">
                <a:latin typeface="Times New Roman" pitchFamily="18" charset="0"/>
                <a:cs typeface="Times New Roman" pitchFamily="18" charset="0"/>
              </a:rPr>
              <a:t>Doron</a:t>
            </a:r>
            <a:r>
              <a:rPr lang="en-US" dirty="0" smtClean="0">
                <a:latin typeface="Times New Roman" pitchFamily="18" charset="0"/>
                <a:cs typeface="Times New Roman" pitchFamily="18" charset="0"/>
              </a:rPr>
              <a:t> 1982; see also Sells 1984). We see this when the pronoun is in direct object position and minimal pairs can be constructed.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Weak Crossover</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The presence of a pronoun removes a WCO violation:</a:t>
            </a:r>
          </a:p>
          <a:p>
            <a:pPr>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zehu</a:t>
            </a:r>
            <a:r>
              <a:rPr lang="en-US" dirty="0">
                <a:latin typeface="Times New Roman" pitchFamily="18" charset="0"/>
                <a:cs typeface="Times New Roman" pitchFamily="18" charset="0"/>
              </a:rPr>
              <a:t> ha-iS</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Se-</a:t>
            </a:r>
            <a:r>
              <a:rPr lang="en-US" dirty="0" err="1">
                <a:latin typeface="Times New Roman" pitchFamily="18" charset="0"/>
                <a:cs typeface="Times New Roman" pitchFamily="18" charset="0"/>
              </a:rPr>
              <a:t>ima</a:t>
            </a:r>
            <a:r>
              <a:rPr lang="en-US" dirty="0">
                <a:latin typeface="Times New Roman" pitchFamily="18" charset="0"/>
                <a:cs typeface="Times New Roman" pitchFamily="18" charset="0"/>
              </a:rPr>
              <a:t> Selo</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ohevet</a:t>
            </a:r>
            <a:r>
              <a:rPr lang="en-US" dirty="0">
                <a:latin typeface="Times New Roman" pitchFamily="18" charset="0"/>
                <a:cs typeface="Times New Roman" pitchFamily="18" charset="0"/>
              </a:rPr>
              <a:t> t</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t>
            </a:r>
          </a:p>
          <a:p>
            <a:pPr marL="514350" indent="-514350">
              <a:buAutoNum type="arabicPeriod" startAt="2"/>
            </a:pPr>
            <a:r>
              <a:rPr lang="en-US" dirty="0" err="1" smtClean="0">
                <a:latin typeface="Times New Roman" pitchFamily="18" charset="0"/>
                <a:cs typeface="Times New Roman" pitchFamily="18" charset="0"/>
              </a:rPr>
              <a:t>zehu</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ha-iS</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Se-</a:t>
            </a:r>
            <a:r>
              <a:rPr lang="en-US" dirty="0" err="1">
                <a:latin typeface="Times New Roman" pitchFamily="18" charset="0"/>
                <a:cs typeface="Times New Roman" pitchFamily="18" charset="0"/>
              </a:rPr>
              <a:t>ima</a:t>
            </a:r>
            <a:r>
              <a:rPr lang="en-US" dirty="0">
                <a:latin typeface="Times New Roman" pitchFamily="18" charset="0"/>
                <a:cs typeface="Times New Roman" pitchFamily="18" charset="0"/>
              </a:rPr>
              <a:t> Selo</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ohevet</a:t>
            </a:r>
            <a:r>
              <a:rPr lang="en-US" dirty="0">
                <a:latin typeface="Times New Roman" pitchFamily="18" charset="0"/>
                <a:cs typeface="Times New Roman" pitchFamily="18" charset="0"/>
              </a:rPr>
              <a:t> </a:t>
            </a:r>
            <a:r>
              <a:rPr lang="en-US" dirty="0" smtClean="0">
                <a:solidFill>
                  <a:schemeClr val="accent2"/>
                </a:solidFill>
                <a:latin typeface="Times New Roman" pitchFamily="18" charset="0"/>
                <a:cs typeface="Times New Roman" pitchFamily="18" charset="0"/>
              </a:rPr>
              <a:t>oto</a:t>
            </a:r>
            <a:r>
              <a:rPr lang="en-US" baseline="-25000" dirty="0" smtClean="0">
                <a:latin typeface="Times New Roman" pitchFamily="18" charset="0"/>
                <a:cs typeface="Times New Roman" pitchFamily="18" charset="0"/>
              </a:rPr>
              <a:t>1</a:t>
            </a:r>
          </a:p>
          <a:p>
            <a:pPr marL="514350" indent="-514350">
              <a:buNone/>
            </a:pPr>
            <a:r>
              <a:rPr lang="en-US" baseline="-25000" dirty="0">
                <a:latin typeface="Times New Roman" pitchFamily="18" charset="0"/>
                <a:cs typeface="Times New Roman" pitchFamily="18" charset="0"/>
              </a:rPr>
              <a:t> </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this   the-man that-mother his loves *__/him</a:t>
            </a:r>
          </a:p>
          <a:p>
            <a:pPr marL="514350" indent="-514350">
              <a:buNone/>
            </a:pPr>
            <a:endParaRPr lang="en-US" dirty="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If WCO diagnoses variables (</a:t>
            </a:r>
            <a:r>
              <a:rPr lang="en-US" dirty="0" err="1" smtClean="0">
                <a:latin typeface="Times New Roman" pitchFamily="18" charset="0"/>
                <a:cs typeface="Times New Roman" pitchFamily="18" charset="0"/>
              </a:rPr>
              <a:t>Lasnik</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Stowell</a:t>
            </a:r>
            <a:r>
              <a:rPr lang="en-US" dirty="0" smtClean="0">
                <a:latin typeface="Times New Roman" pitchFamily="18" charset="0"/>
                <a:cs typeface="Times New Roman" pitchFamily="18" charset="0"/>
              </a:rPr>
              <a:t> 1991), the pronoun is not a variable.</a:t>
            </a:r>
            <a:endParaRPr lang="en-US" dirty="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De Re and De </a:t>
            </a:r>
            <a:r>
              <a:rPr lang="en-US" dirty="0" err="1" smtClean="0">
                <a:solidFill>
                  <a:srgbClr val="FF0000"/>
                </a:solidFill>
                <a:latin typeface="Times New Roman" pitchFamily="18" charset="0"/>
                <a:cs typeface="Times New Roman" pitchFamily="18" charset="0"/>
              </a:rPr>
              <a:t>Dicto</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dani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yimca</a:t>
            </a:r>
            <a:r>
              <a:rPr lang="en-US" dirty="0">
                <a:latin typeface="Times New Roman" pitchFamily="18" charset="0"/>
                <a:cs typeface="Times New Roman" pitchFamily="18" charset="0"/>
              </a:rPr>
              <a:t>     et   [ha-iSa</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Se-</a:t>
            </a:r>
            <a:r>
              <a:rPr lang="en-US" dirty="0" err="1">
                <a:latin typeface="Times New Roman" pitchFamily="18" charset="0"/>
                <a:cs typeface="Times New Roman" pitchFamily="18" charset="0"/>
              </a:rPr>
              <a:t>hu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mexapes</a:t>
            </a:r>
            <a:r>
              <a:rPr lang="en-US" dirty="0">
                <a:latin typeface="Times New Roman" pitchFamily="18" charset="0"/>
                <a:cs typeface="Times New Roman" pitchFamily="18" charset="0"/>
              </a:rPr>
              <a:t> t</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dani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will.find</a:t>
            </a:r>
            <a:r>
              <a:rPr lang="en-US" dirty="0">
                <a:latin typeface="Times New Roman" pitchFamily="18" charset="0"/>
                <a:cs typeface="Times New Roman" pitchFamily="18" charset="0"/>
              </a:rPr>
              <a:t> </a:t>
            </a:r>
            <a:r>
              <a:rPr lang="en-US" cap="small" dirty="0">
                <a:latin typeface="Times New Roman" pitchFamily="18" charset="0"/>
                <a:cs typeface="Times New Roman" pitchFamily="18" charset="0"/>
              </a:rPr>
              <a:t>acc</a:t>
            </a:r>
            <a:r>
              <a:rPr lang="en-US" dirty="0">
                <a:latin typeface="Times New Roman" pitchFamily="18" charset="0"/>
                <a:cs typeface="Times New Roman" pitchFamily="18" charset="0"/>
              </a:rPr>
              <a:t> the-woman that-he searches </a:t>
            </a:r>
            <a:endParaRPr lang="en-US" dirty="0" smtClean="0">
              <a:latin typeface="Times New Roman" pitchFamily="18" charset="0"/>
              <a:cs typeface="Times New Roman" pitchFamily="18" charset="0"/>
            </a:endParaRPr>
          </a:p>
          <a:p>
            <a:pPr>
              <a:buNone/>
            </a:pPr>
            <a:r>
              <a:rPr lang="en-US" cap="small" dirty="0" smtClean="0">
                <a:solidFill>
                  <a:srgbClr val="C00000"/>
                </a:solidFill>
                <a:latin typeface="Times New Roman" pitchFamily="18" charset="0"/>
                <a:cs typeface="Times New Roman" pitchFamily="18" charset="0"/>
              </a:rPr>
              <a:t>Gap: De Re and De </a:t>
            </a:r>
            <a:r>
              <a:rPr lang="en-US" cap="small" dirty="0" err="1" smtClean="0">
                <a:solidFill>
                  <a:srgbClr val="C00000"/>
                </a:solidFill>
                <a:latin typeface="Times New Roman" pitchFamily="18" charset="0"/>
                <a:cs typeface="Times New Roman" pitchFamily="18" charset="0"/>
              </a:rPr>
              <a:t>Dicto</a:t>
            </a:r>
            <a:endParaRPr lang="en-US" cap="small" dirty="0">
              <a:solidFill>
                <a:srgbClr val="C00000"/>
              </a:solidFill>
              <a:latin typeface="Times New Roman" pitchFamily="18" charset="0"/>
              <a:cs typeface="Times New Roman" pitchFamily="18" charset="0"/>
            </a:endParaRPr>
          </a:p>
          <a:p>
            <a:pPr>
              <a:buNone/>
            </a:pPr>
            <a:r>
              <a:rPr lang="en-US" dirty="0">
                <a:latin typeface="Times New Roman" pitchFamily="18" charset="0"/>
                <a:cs typeface="Times New Roman" pitchFamily="18" charset="0"/>
              </a:rPr>
              <a:t>2</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dani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yimca</a:t>
            </a:r>
            <a:r>
              <a:rPr lang="en-US" dirty="0">
                <a:latin typeface="Times New Roman" pitchFamily="18" charset="0"/>
                <a:cs typeface="Times New Roman" pitchFamily="18" charset="0"/>
              </a:rPr>
              <a:t>     et  [ha-iSa</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Se-</a:t>
            </a:r>
            <a:r>
              <a:rPr lang="en-US" dirty="0" err="1" smtClean="0">
                <a:latin typeface="Times New Roman" pitchFamily="18" charset="0"/>
                <a:cs typeface="Times New Roman" pitchFamily="18" charset="0"/>
              </a:rPr>
              <a:t>hu</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mexapes</a:t>
            </a:r>
            <a:r>
              <a:rPr lang="en-US" dirty="0">
                <a:latin typeface="Times New Roman" pitchFamily="18" charset="0"/>
                <a:cs typeface="Times New Roman" pitchFamily="18" charset="0"/>
              </a:rPr>
              <a:t> </a:t>
            </a:r>
            <a:r>
              <a:rPr lang="en-US" b="1" dirty="0" smtClean="0">
                <a:latin typeface="Times New Roman" pitchFamily="18" charset="0"/>
                <a:cs typeface="Times New Roman" pitchFamily="18" charset="0"/>
              </a:rPr>
              <a:t>ota</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dani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will.find</a:t>
            </a:r>
            <a:r>
              <a:rPr lang="en-US" dirty="0">
                <a:latin typeface="Times New Roman" pitchFamily="18" charset="0"/>
                <a:cs typeface="Times New Roman" pitchFamily="18" charset="0"/>
              </a:rPr>
              <a:t> </a:t>
            </a:r>
            <a:r>
              <a:rPr lang="en-US" cap="small" dirty="0">
                <a:latin typeface="Times New Roman" pitchFamily="18" charset="0"/>
                <a:cs typeface="Times New Roman" pitchFamily="18" charset="0"/>
              </a:rPr>
              <a:t>acc</a:t>
            </a:r>
            <a:r>
              <a:rPr lang="en-US" dirty="0">
                <a:latin typeface="Times New Roman" pitchFamily="18" charset="0"/>
                <a:cs typeface="Times New Roman" pitchFamily="18" charset="0"/>
              </a:rPr>
              <a:t> the-woman that-he searches </a:t>
            </a:r>
            <a:r>
              <a:rPr lang="en-US" b="1" dirty="0" smtClean="0">
                <a:latin typeface="Times New Roman" pitchFamily="18" charset="0"/>
                <a:cs typeface="Times New Roman" pitchFamily="18" charset="0"/>
              </a:rPr>
              <a:t>her</a:t>
            </a:r>
          </a:p>
          <a:p>
            <a:pPr>
              <a:buNone/>
            </a:pPr>
            <a:r>
              <a:rPr lang="en-US" cap="small" dirty="0" smtClean="0">
                <a:solidFill>
                  <a:srgbClr val="C00000"/>
                </a:solidFill>
                <a:latin typeface="Times New Roman" pitchFamily="18" charset="0"/>
                <a:cs typeface="Times New Roman" pitchFamily="18" charset="0"/>
              </a:rPr>
              <a:t>Pronoun: Only De Re</a:t>
            </a:r>
            <a:endParaRPr lang="en-US" cap="small" dirty="0">
              <a:solidFill>
                <a:srgbClr val="C0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will find the woman he is looking for'</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err="1" smtClean="0">
                <a:latin typeface="Times New Roman" pitchFamily="18" charset="0"/>
                <a:cs typeface="Times New Roman" pitchFamily="18" charset="0"/>
              </a:rPr>
              <a:t>Doron</a:t>
            </a:r>
            <a:r>
              <a:rPr lang="en-US" dirty="0" smtClean="0">
                <a:latin typeface="Times New Roman" pitchFamily="18" charset="0"/>
                <a:cs typeface="Times New Roman" pitchFamily="18" charset="0"/>
              </a:rPr>
              <a:t> 1982: </a:t>
            </a:r>
            <a:r>
              <a:rPr lang="en-US" dirty="0" err="1" smtClean="0">
                <a:latin typeface="Times New Roman" pitchFamily="18" charset="0"/>
                <a:cs typeface="Times New Roman" pitchFamily="18" charset="0"/>
              </a:rPr>
              <a:t>Resumptive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pronouns are interpreted as individuals; gaps are variables. Two facts follow: </a:t>
            </a:r>
            <a:r>
              <a:rPr lang="en-US" dirty="0" err="1">
                <a:latin typeface="Times New Roman" pitchFamily="18" charset="0"/>
                <a:cs typeface="Times New Roman" pitchFamily="18" charset="0"/>
              </a:rPr>
              <a:t>resumptives</a:t>
            </a:r>
            <a:r>
              <a:rPr lang="en-US" dirty="0">
                <a:latin typeface="Times New Roman" pitchFamily="18" charset="0"/>
                <a:cs typeface="Times New Roman" pitchFamily="18" charset="0"/>
              </a:rPr>
              <a:t> lack the De </a:t>
            </a:r>
            <a:r>
              <a:rPr lang="en-US" dirty="0" err="1">
                <a:latin typeface="Times New Roman" pitchFamily="18" charset="0"/>
                <a:cs typeface="Times New Roman" pitchFamily="18" charset="0"/>
              </a:rPr>
              <a:t>Dicto</a:t>
            </a:r>
            <a:r>
              <a:rPr lang="en-US" dirty="0">
                <a:latin typeface="Times New Roman" pitchFamily="18" charset="0"/>
                <a:cs typeface="Times New Roman" pitchFamily="18" charset="0"/>
              </a:rPr>
              <a:t> interpretation; </a:t>
            </a:r>
            <a:r>
              <a:rPr lang="en-US" dirty="0" err="1">
                <a:latin typeface="Times New Roman" pitchFamily="18" charset="0"/>
                <a:cs typeface="Times New Roman" pitchFamily="18" charset="0"/>
              </a:rPr>
              <a:t>resumptives</a:t>
            </a:r>
            <a:r>
              <a:rPr lang="en-US" dirty="0">
                <a:latin typeface="Times New Roman" pitchFamily="18" charset="0"/>
                <a:cs typeface="Times New Roman" pitchFamily="18" charset="0"/>
              </a:rPr>
              <a:t> show no weak crossover effects</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What about the following set of facts?</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Relative Scope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a:t>	</a:t>
            </a: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ec</a:t>
            </a:r>
            <a:r>
              <a:rPr lang="en-US" dirty="0">
                <a:latin typeface="Times New Roman" pitchFamily="18" charset="0"/>
                <a:cs typeface="Times New Roman" pitchFamily="18" charset="0"/>
              </a:rPr>
              <a:t> ha-</a:t>
            </a:r>
            <a:r>
              <a:rPr lang="en-US" dirty="0" err="1">
                <a:latin typeface="Times New Roman" pitchFamily="18" charset="0"/>
                <a:cs typeface="Times New Roman" pitchFamily="18" charset="0"/>
              </a:rPr>
              <a:t>aSuax</a:t>
            </a:r>
            <a:r>
              <a:rPr lang="en-US" dirty="0">
                <a:latin typeface="Times New Roman" pitchFamily="18" charset="0"/>
                <a:cs typeface="Times New Roman" pitchFamily="18" charset="0"/>
              </a:rPr>
              <a:t> Se-</a:t>
            </a:r>
            <a:r>
              <a:rPr lang="en-US" dirty="0" err="1">
                <a:latin typeface="Times New Roman" pitchFamily="18" charset="0"/>
                <a:cs typeface="Times New Roman" pitchFamily="18" charset="0"/>
              </a:rPr>
              <a:t>samim</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oto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kol</a:t>
            </a:r>
            <a:r>
              <a:rPr lang="en-US" dirty="0" smtClean="0">
                <a:latin typeface="Times New Roman" pitchFamily="18" charset="0"/>
                <a:cs typeface="Times New Roman" pitchFamily="18" charset="0"/>
              </a:rPr>
              <a:t> Sana</a:t>
            </a:r>
          </a:p>
          <a:p>
            <a:pPr>
              <a:buNone/>
            </a:pPr>
            <a:r>
              <a:rPr lang="en-US" dirty="0" smtClean="0">
                <a:latin typeface="Times New Roman" pitchFamily="18" charset="0"/>
                <a:cs typeface="Times New Roman" pitchFamily="18" charset="0"/>
              </a:rPr>
              <a:t>         tree the-fir   that-put       it     every year  </a:t>
            </a:r>
            <a:endParaRPr lang="en-US" dirty="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knesia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yarok</a:t>
            </a:r>
            <a:r>
              <a:rPr lang="en-US" dirty="0" smtClean="0">
                <a:latin typeface="Times New Roman" pitchFamily="18" charset="0"/>
                <a:cs typeface="Times New Roman" pitchFamily="18" charset="0"/>
              </a:rPr>
              <a:t>.</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in.the</a:t>
            </a:r>
            <a:r>
              <a:rPr lang="en-US" dirty="0" smtClean="0">
                <a:latin typeface="Times New Roman" pitchFamily="18" charset="0"/>
                <a:cs typeface="Times New Roman" pitchFamily="18" charset="0"/>
              </a:rPr>
              <a:t>-church is green</a:t>
            </a:r>
            <a:endParaRPr lang="en-US" dirty="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hristmas tree that we put (it) every </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year in the church is green.’</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Scope Extension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buNone/>
            </a:pPr>
            <a:r>
              <a:rPr lang="en-US" dirty="0" smtClean="0">
                <a:latin typeface="Times New Roman" pitchFamily="18" charset="0"/>
                <a:cs typeface="Times New Roman" pitchFamily="18" charset="0"/>
                <a:sym typeface="Wingdings"/>
              </a:rPr>
              <a:t>A universal quantifier embedded in the RC</a:t>
            </a:r>
            <a:r>
              <a:rPr lang="en-US" dirty="0" smtClean="0">
                <a:latin typeface="Times New Roman" pitchFamily="18" charset="0"/>
                <a:cs typeface="Times New Roman" pitchFamily="18" charset="0"/>
              </a:rPr>
              <a:t> cannot have scope wider than resumed relative clause.</a:t>
            </a:r>
          </a:p>
          <a:p>
            <a:pPr>
              <a:buNone/>
            </a:pPr>
            <a:r>
              <a:rPr lang="en-US" dirty="0" smtClean="0">
                <a:latin typeface="Times New Roman" pitchFamily="18" charset="0"/>
                <a:cs typeface="Times New Roman" pitchFamily="18" charset="0"/>
              </a:rPr>
              <a:t>[ha-iSa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Se-</a:t>
            </a:r>
            <a:r>
              <a:rPr lang="en-US" dirty="0" err="1" smtClean="0">
                <a:latin typeface="Times New Roman" pitchFamily="18" charset="0"/>
                <a:cs typeface="Times New Roman" pitchFamily="18" charset="0"/>
              </a:rPr>
              <a:t>kol</a:t>
            </a:r>
            <a:r>
              <a:rPr lang="en-US" dirty="0" smtClean="0">
                <a:latin typeface="Times New Roman" pitchFamily="18" charset="0"/>
                <a:cs typeface="Times New Roman" pitchFamily="18" charset="0"/>
              </a:rPr>
              <a:t>       gever</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baxar</a:t>
            </a:r>
            <a:r>
              <a:rPr lang="en-US" dirty="0">
                <a:latin typeface="Times New Roman" pitchFamily="18" charset="0"/>
                <a:cs typeface="Times New Roman" pitchFamily="18" charset="0"/>
              </a:rPr>
              <a:t> t</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a:t>
            </a:r>
            <a:r>
              <a:rPr lang="en-US" dirty="0" smtClean="0">
                <a:latin typeface="Times New Roman" pitchFamily="18" charset="0"/>
                <a:cs typeface="Times New Roman" pitchFamily="18" charset="0"/>
              </a:rPr>
              <a:t>#ota</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the-woman that-every man    chose __ / her</a:t>
            </a:r>
            <a:r>
              <a:rPr lang="en-US" baseline="-25000"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tiSlax</a:t>
            </a:r>
            <a:r>
              <a:rPr lang="en-US" dirty="0" smtClean="0">
                <a:latin typeface="Times New Roman" pitchFamily="18" charset="0"/>
                <a:cs typeface="Times New Roman" pitchFamily="18" charset="0"/>
              </a:rPr>
              <a:t>      lo</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tmuna</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will.send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to.him</a:t>
            </a:r>
            <a:r>
              <a:rPr lang="en-US" dirty="0" smtClean="0">
                <a:latin typeface="Times New Roman" pitchFamily="18" charset="0"/>
                <a:cs typeface="Times New Roman" pitchFamily="18" charset="0"/>
              </a:rPr>
              <a:t> picture</a:t>
            </a:r>
          </a:p>
          <a:p>
            <a:pPr>
              <a:buNone/>
            </a:pPr>
            <a:r>
              <a:rPr lang="en-US" dirty="0" smtClean="0">
                <a:latin typeface="Times New Roman" pitchFamily="18" charset="0"/>
                <a:cs typeface="Times New Roman" pitchFamily="18" charset="0"/>
              </a:rPr>
              <a:t>‘The woman that every man chose will send him a picture.’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Overt Extraction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Hebrew, like a number of other languages, allows overt extraction from some RCs (</a:t>
            </a:r>
            <a:r>
              <a:rPr lang="en-US" dirty="0" err="1" smtClean="0">
                <a:latin typeface="Times New Roman" pitchFamily="18" charset="0"/>
                <a:cs typeface="Times New Roman" pitchFamily="18" charset="0"/>
              </a:rPr>
              <a:t>Sichel</a:t>
            </a:r>
            <a:r>
              <a:rPr lang="en-US" dirty="0" smtClean="0">
                <a:latin typeface="Times New Roman" pitchFamily="18" charset="0"/>
                <a:cs typeface="Times New Roman" pitchFamily="18" charset="0"/>
              </a:rPr>
              <a:t> 2018). </a:t>
            </a: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his is blocked when RC is resumed:</a:t>
            </a:r>
            <a:endParaRPr lang="en-US" dirty="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1. la-</a:t>
            </a:r>
            <a:r>
              <a:rPr lang="en-US" dirty="0" err="1" smtClean="0">
                <a:latin typeface="Times New Roman" pitchFamily="18" charset="0"/>
                <a:cs typeface="Times New Roman" pitchFamily="18" charset="0"/>
              </a:rPr>
              <a:t>yeled</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haze</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od</a:t>
            </a:r>
            <a:r>
              <a:rPr lang="en-US" dirty="0">
                <a:latin typeface="Times New Roman" pitchFamily="18" charset="0"/>
                <a:cs typeface="Times New Roman" pitchFamily="18" charset="0"/>
              </a:rPr>
              <a:t> lo </a:t>
            </a:r>
            <a:r>
              <a:rPr lang="en-US" dirty="0" err="1">
                <a:latin typeface="Times New Roman" pitchFamily="18" charset="0"/>
                <a:cs typeface="Times New Roman" pitchFamily="18" charset="0"/>
              </a:rPr>
              <a:t>macati</a:t>
            </a:r>
            <a:r>
              <a:rPr lang="en-US" dirty="0">
                <a:latin typeface="Times New Roman" pitchFamily="18" charset="0"/>
                <a:cs typeface="Times New Roman" pitchFamily="18" charset="0"/>
              </a:rPr>
              <a:t> [sefer</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[Se-</a:t>
            </a:r>
            <a:r>
              <a:rPr lang="en-US" dirty="0" err="1">
                <a:latin typeface="Times New Roman" pitchFamily="18" charset="0"/>
                <a:cs typeface="Times New Roman" pitchFamily="18" charset="0"/>
              </a:rPr>
              <a:t>kedai</a:t>
            </a:r>
            <a:r>
              <a:rPr lang="en-US" dirty="0">
                <a:latin typeface="Times New Roman" pitchFamily="18" charset="0"/>
                <a:cs typeface="Times New Roman" pitchFamily="18" charset="0"/>
              </a:rPr>
              <a:t> PRO </a:t>
            </a:r>
            <a:r>
              <a:rPr lang="en-US" dirty="0" err="1">
                <a:latin typeface="Times New Roman" pitchFamily="18" charset="0"/>
                <a:cs typeface="Times New Roman" pitchFamily="18" charset="0"/>
              </a:rPr>
              <a:t>latet</a:t>
            </a:r>
            <a:r>
              <a:rPr lang="en-US" dirty="0">
                <a:latin typeface="Times New Roman" pitchFamily="18" charset="0"/>
                <a:cs typeface="Times New Roman" pitchFamily="18" charset="0"/>
              </a:rPr>
              <a:t> t</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*oto</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t</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Times New Roman" pitchFamily="18" charset="0"/>
                <a:cs typeface="Times New Roman" pitchFamily="18" charset="0"/>
              </a:rPr>
              <a:t>A gross conclusion</a:t>
            </a:r>
            <a:endParaRPr lang="en-US"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There is a functionalist literature on </a:t>
            </a:r>
            <a:r>
              <a:rPr lang="en-US" dirty="0" err="1" smtClean="0">
                <a:latin typeface="Times New Roman" pitchFamily="18" charset="0"/>
                <a:cs typeface="Times New Roman" pitchFamily="18" charset="0"/>
              </a:rPr>
              <a:t>resumptive</a:t>
            </a:r>
            <a:r>
              <a:rPr lang="en-US" dirty="0" smtClean="0">
                <a:latin typeface="Times New Roman" pitchFamily="18" charset="0"/>
                <a:cs typeface="Times New Roman" pitchFamily="18" charset="0"/>
              </a:rPr>
              <a:t> pronouns (e.g. Keenan &amp; </a:t>
            </a:r>
            <a:r>
              <a:rPr lang="en-US" dirty="0" err="1" smtClean="0">
                <a:latin typeface="Times New Roman" pitchFamily="18" charset="0"/>
                <a:cs typeface="Times New Roman" pitchFamily="18" charset="0"/>
              </a:rPr>
              <a:t>Comrie</a:t>
            </a:r>
            <a:r>
              <a:rPr lang="en-US" dirty="0" smtClean="0">
                <a:latin typeface="Times New Roman" pitchFamily="18" charset="0"/>
                <a:cs typeface="Times New Roman" pitchFamily="18" charset="0"/>
              </a:rPr>
              <a:t> 1972, </a:t>
            </a:r>
            <a:r>
              <a:rPr lang="en-US" dirty="0" err="1" smtClean="0">
                <a:latin typeface="Times New Roman" pitchFamily="18" charset="0"/>
                <a:cs typeface="Times New Roman" pitchFamily="18" charset="0"/>
              </a:rPr>
              <a:t>Givon</a:t>
            </a:r>
            <a:r>
              <a:rPr lang="en-US" dirty="0" smtClean="0">
                <a:latin typeface="Times New Roman" pitchFamily="18" charset="0"/>
                <a:cs typeface="Times New Roman" pitchFamily="18" charset="0"/>
              </a:rPr>
              <a:t> 1977, Hawkins 1999) that says, roughly, that </a:t>
            </a:r>
            <a:r>
              <a:rPr lang="en-US" dirty="0" err="1" smtClean="0">
                <a:latin typeface="Times New Roman" pitchFamily="18" charset="0"/>
                <a:cs typeface="Times New Roman" pitchFamily="18" charset="0"/>
              </a:rPr>
              <a:t>resumptives</a:t>
            </a:r>
            <a:r>
              <a:rPr lang="en-US" dirty="0" smtClean="0">
                <a:latin typeface="Times New Roman" pitchFamily="18" charset="0"/>
                <a:cs typeface="Times New Roman" pitchFamily="18" charset="0"/>
              </a:rPr>
              <a:t> make things better because they are visible. </a:t>
            </a:r>
          </a:p>
          <a:p>
            <a:pPr>
              <a:buNone/>
            </a:pPr>
            <a:r>
              <a:rPr lang="en-US" dirty="0" smtClean="0">
                <a:latin typeface="Times New Roman" pitchFamily="18" charset="0"/>
                <a:cs typeface="Times New Roman" pitchFamily="18" charset="0"/>
              </a:rPr>
              <a:t>Facts such as these, where the </a:t>
            </a:r>
            <a:r>
              <a:rPr lang="en-US" dirty="0" err="1" smtClean="0">
                <a:latin typeface="Times New Roman" pitchFamily="18" charset="0"/>
                <a:cs typeface="Times New Roman" pitchFamily="18" charset="0"/>
              </a:rPr>
              <a:t>resumptive</a:t>
            </a:r>
            <a:r>
              <a:rPr lang="en-US" dirty="0" smtClean="0">
                <a:latin typeface="Times New Roman" pitchFamily="18" charset="0"/>
                <a:cs typeface="Times New Roman" pitchFamily="18" charset="0"/>
              </a:rPr>
              <a:t> is </a:t>
            </a:r>
            <a:r>
              <a:rPr lang="en-US" i="1" dirty="0" smtClean="0">
                <a:latin typeface="Times New Roman" pitchFamily="18" charset="0"/>
                <a:cs typeface="Times New Roman" pitchFamily="18" charset="0"/>
              </a:rPr>
              <a:t>worse</a:t>
            </a:r>
            <a:r>
              <a:rPr lang="en-US" dirty="0" smtClean="0">
                <a:latin typeface="Times New Roman" pitchFamily="18" charset="0"/>
                <a:cs typeface="Times New Roman" pitchFamily="18" charset="0"/>
              </a:rPr>
              <a:t> than a gap, tell us that visibility, if relevant at all, cannot be the whole story.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latin typeface="Times New Roman" pitchFamily="18" charset="0"/>
                <a:cs typeface="Times New Roman" pitchFamily="18" charset="0"/>
              </a:rPr>
              <a:t>How many interpretive phenomena are there?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De </a:t>
            </a:r>
            <a:r>
              <a:rPr lang="en-US" dirty="0" err="1" smtClean="0">
                <a:latin typeface="Times New Roman" pitchFamily="18" charset="0"/>
                <a:cs typeface="Times New Roman" pitchFamily="18" charset="0"/>
              </a:rPr>
              <a:t>Dicto</a:t>
            </a:r>
            <a:r>
              <a:rPr lang="en-US" dirty="0" smtClean="0">
                <a:latin typeface="Times New Roman" pitchFamily="18" charset="0"/>
                <a:cs typeface="Times New Roman" pitchFamily="18" charset="0"/>
              </a:rPr>
              <a:t>/De Re and Relative Scope seem to attest to the interpretive position of the RC head:   </a:t>
            </a:r>
          </a:p>
          <a:p>
            <a:pPr>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PRONOUN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RChead</a:t>
            </a:r>
            <a:r>
              <a:rPr lang="en-US" dirty="0" smtClean="0">
                <a:latin typeface="Times New Roman" pitchFamily="18" charset="0"/>
                <a:cs typeface="Times New Roman" pitchFamily="18" charset="0"/>
              </a:rPr>
              <a:t> &gt; Q </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GAP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RChead</a:t>
            </a:r>
            <a:r>
              <a:rPr lang="en-US" dirty="0" smtClean="0">
                <a:latin typeface="Times New Roman" pitchFamily="18" charset="0"/>
                <a:cs typeface="Times New Roman" pitchFamily="18" charset="0"/>
              </a:rPr>
              <a:t> &gt; Q ;  Q &gt; </a:t>
            </a:r>
            <a:r>
              <a:rPr lang="en-US" dirty="0" err="1" smtClean="0">
                <a:latin typeface="Times New Roman" pitchFamily="18" charset="0"/>
                <a:cs typeface="Times New Roman" pitchFamily="18" charset="0"/>
              </a:rPr>
              <a:t>Rchead</a:t>
            </a:r>
            <a:endParaRPr lang="en-US" dirty="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Scope extension and overt extraction seem to attest to the possibility to extract from a RC.</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What is the relationship between these things, i.e. the height of interpretation of </a:t>
            </a:r>
            <a:r>
              <a:rPr lang="en-US" dirty="0" err="1" smtClean="0">
                <a:latin typeface="Times New Roman" pitchFamily="18" charset="0"/>
                <a:cs typeface="Times New Roman" pitchFamily="18" charset="0"/>
              </a:rPr>
              <a:t>RChead</a:t>
            </a:r>
            <a:r>
              <a:rPr lang="en-US" dirty="0" smtClean="0">
                <a:latin typeface="Times New Roman" pitchFamily="18" charset="0"/>
                <a:cs typeface="Times New Roman" pitchFamily="18" charset="0"/>
              </a:rPr>
              <a:t> and extraction from RC (</a:t>
            </a:r>
            <a:r>
              <a:rPr lang="en-US" dirty="0" err="1" smtClean="0">
                <a:latin typeface="Times New Roman" pitchFamily="18" charset="0"/>
                <a:cs typeface="Times New Roman" pitchFamily="18" charset="0"/>
              </a:rPr>
              <a:t>Aoun</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Benmamoun</a:t>
            </a:r>
            <a:r>
              <a:rPr lang="en-US" dirty="0" smtClean="0">
                <a:latin typeface="Times New Roman" pitchFamily="18" charset="0"/>
                <a:cs typeface="Times New Roman" pitchFamily="18" charset="0"/>
              </a:rPr>
              <a:t> 1999; </a:t>
            </a:r>
            <a:r>
              <a:rPr lang="en-US" dirty="0" err="1" smtClean="0">
                <a:latin typeface="Times New Roman" pitchFamily="18" charset="0"/>
                <a:cs typeface="Times New Roman" pitchFamily="18" charset="0"/>
              </a:rPr>
              <a:t>Aoun</a:t>
            </a:r>
            <a:r>
              <a:rPr lang="en-US" dirty="0" smtClean="0">
                <a:latin typeface="Times New Roman" pitchFamily="18" charset="0"/>
                <a:cs typeface="Times New Roman" pitchFamily="18" charset="0"/>
              </a:rPr>
              <a:t> &amp; Li 2003)?</a:t>
            </a:r>
          </a:p>
          <a:p>
            <a:pPr>
              <a:buNone/>
            </a:pPr>
            <a:r>
              <a:rPr lang="en-US" dirty="0" smtClean="0">
                <a:latin typeface="Times New Roman" pitchFamily="18" charset="0"/>
                <a:cs typeface="Times New Roman" pitchFamily="18" charset="0"/>
              </a:rPr>
              <a:t>How do other pronouns behave and do these properties continue to cluster </a:t>
            </a:r>
            <a:r>
              <a:rPr lang="en-US" smtClean="0">
                <a:latin typeface="Times New Roman" pitchFamily="18" charset="0"/>
                <a:cs typeface="Times New Roman" pitchFamily="18" charset="0"/>
              </a:rPr>
              <a:t>in this way?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Questions about Pronouns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Q2: What might </a:t>
            </a:r>
            <a:r>
              <a:rPr lang="en-US" dirty="0" err="1" smtClean="0">
                <a:latin typeface="Times New Roman" pitchFamily="18" charset="0"/>
                <a:cs typeface="Times New Roman" pitchFamily="18" charset="0"/>
              </a:rPr>
              <a:t>resumptives</a:t>
            </a:r>
            <a:r>
              <a:rPr lang="en-US" dirty="0" smtClean="0">
                <a:latin typeface="Times New Roman" pitchFamily="18" charset="0"/>
                <a:cs typeface="Times New Roman" pitchFamily="18" charset="0"/>
              </a:rPr>
              <a:t> tell us about the nature of pronouns?</a:t>
            </a:r>
          </a:p>
          <a:p>
            <a:r>
              <a:rPr lang="en-US" dirty="0">
                <a:latin typeface="Times New Roman" pitchFamily="18" charset="0"/>
                <a:cs typeface="Times New Roman" pitchFamily="18" charset="0"/>
              </a:rPr>
              <a:t>Cross-linguistically, </a:t>
            </a:r>
            <a:r>
              <a:rPr lang="en-US" dirty="0" err="1">
                <a:latin typeface="Times New Roman" pitchFamily="18" charset="0"/>
                <a:cs typeface="Times New Roman" pitchFamily="18" charset="0"/>
              </a:rPr>
              <a:t>resumptive</a:t>
            </a:r>
            <a:r>
              <a:rPr lang="en-US" dirty="0">
                <a:latin typeface="Times New Roman" pitchFamily="18" charset="0"/>
                <a:cs typeface="Times New Roman" pitchFamily="18" charset="0"/>
              </a:rPr>
              <a:t> pronouns look </a:t>
            </a:r>
            <a:r>
              <a:rPr lang="en-US" dirty="0" smtClean="0">
                <a:latin typeface="Times New Roman" pitchFamily="18" charset="0"/>
                <a:cs typeface="Times New Roman" pitchFamily="18" charset="0"/>
              </a:rPr>
              <a:t>just </a:t>
            </a:r>
            <a:r>
              <a:rPr lang="en-US" dirty="0">
                <a:latin typeface="Times New Roman" pitchFamily="18" charset="0"/>
                <a:cs typeface="Times New Roman" pitchFamily="18" charset="0"/>
              </a:rPr>
              <a:t>like ordinary pronouns. A Minimalist hypothesis formulated by McCloskey is that the two kinds of pronouns should have just the same </a:t>
            </a:r>
            <a:r>
              <a:rPr lang="en-US" dirty="0" smtClean="0">
                <a:latin typeface="Times New Roman" pitchFamily="18" charset="0"/>
                <a:cs typeface="Times New Roman" pitchFamily="18" charset="0"/>
              </a:rPr>
              <a:t>properties.</a:t>
            </a:r>
          </a:p>
          <a:p>
            <a:pPr>
              <a:buNone/>
            </a:pPr>
            <a:r>
              <a:rPr lang="en-US" dirty="0" smtClean="0">
                <a:latin typeface="Times New Roman" pitchFamily="18" charset="0"/>
                <a:cs typeface="Times New Roman" pitchFamily="18" charset="0"/>
                <a:sym typeface="Wingdings" pitchFamily="2" charset="2"/>
              </a:rPr>
              <a:t> 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category ‘</a:t>
            </a:r>
            <a:r>
              <a:rPr lang="en-US" dirty="0" err="1">
                <a:latin typeface="Times New Roman" pitchFamily="18" charset="0"/>
                <a:cs typeface="Times New Roman" pitchFamily="18" charset="0"/>
              </a:rPr>
              <a:t>resumptive</a:t>
            </a:r>
            <a:r>
              <a:rPr lang="en-US" dirty="0">
                <a:latin typeface="Times New Roman" pitchFamily="18" charset="0"/>
                <a:cs typeface="Times New Roman" pitchFamily="18" charset="0"/>
              </a:rPr>
              <a:t> pronoun’ is not a grammatical formative (McCloskey 2006).</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pPr marL="0" indent="0">
              <a:buNone/>
            </a:pPr>
            <a:r>
              <a:rPr lang="en-US" sz="4000" dirty="0" err="1" smtClean="0">
                <a:solidFill>
                  <a:schemeClr val="accent2"/>
                </a:solidFill>
                <a:latin typeface="Times New Roman" charset="0"/>
                <a:ea typeface="Times New Roman" charset="0"/>
                <a:cs typeface="Times New Roman" charset="0"/>
              </a:rPr>
              <a:t>Resumptive</a:t>
            </a:r>
            <a:r>
              <a:rPr lang="en-US" sz="4000" dirty="0" smtClean="0">
                <a:solidFill>
                  <a:schemeClr val="accent2"/>
                </a:solidFill>
                <a:latin typeface="Times New Roman" charset="0"/>
                <a:ea typeface="Times New Roman" charset="0"/>
                <a:cs typeface="Times New Roman" charset="0"/>
              </a:rPr>
              <a:t> Pronouns and Last Resort</a:t>
            </a:r>
          </a:p>
          <a:p>
            <a:pPr marL="0" indent="0">
              <a:buNone/>
            </a:pPr>
            <a:r>
              <a:rPr lang="en-US" sz="2800" dirty="0" smtClean="0">
                <a:latin typeface="Times New Roman" charset="0"/>
                <a:ea typeface="Times New Roman" charset="0"/>
                <a:cs typeface="Times New Roman" charset="0"/>
              </a:rPr>
              <a:t>(</a:t>
            </a:r>
            <a:r>
              <a:rPr lang="en-US" sz="2800" dirty="0" err="1" smtClean="0">
                <a:latin typeface="Times New Roman" charset="0"/>
                <a:ea typeface="Times New Roman" charset="0"/>
                <a:cs typeface="Times New Roman" charset="0"/>
              </a:rPr>
              <a:t>Shlonsky</a:t>
            </a:r>
            <a:r>
              <a:rPr lang="en-US" sz="2800" dirty="0" smtClean="0">
                <a:latin typeface="Times New Roman" charset="0"/>
                <a:ea typeface="Times New Roman" charset="0"/>
                <a:cs typeface="Times New Roman" charset="0"/>
              </a:rPr>
              <a:t> 1992, </a:t>
            </a:r>
            <a:r>
              <a:rPr lang="en-US" sz="2800" dirty="0" err="1" smtClean="0">
                <a:latin typeface="Times New Roman" charset="0"/>
                <a:ea typeface="Times New Roman" charset="0"/>
                <a:cs typeface="Times New Roman" charset="0"/>
              </a:rPr>
              <a:t>Pesetsky</a:t>
            </a:r>
            <a:r>
              <a:rPr lang="en-US" sz="2800" dirty="0" smtClean="0">
                <a:latin typeface="Times New Roman" charset="0"/>
                <a:ea typeface="Times New Roman" charset="0"/>
                <a:cs typeface="Times New Roman" charset="0"/>
              </a:rPr>
              <a:t> 1998, McDaniel &amp; Cowart 1999) </a:t>
            </a:r>
            <a:endParaRPr lang="en-US" sz="2800" dirty="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R="0" lvl="0" defTabSz="914400" eaLnBrk="1" fontAlgn="auto" latinLnBrk="0" hangingPunct="1">
              <a:lnSpc>
                <a:spcPct val="100000"/>
              </a:lnSpc>
              <a:spcBef>
                <a:spcPts val="0"/>
              </a:spcBef>
              <a:spcAft>
                <a:spcPts val="0"/>
              </a:spcAft>
              <a:buClrTx/>
              <a:buSzTx/>
              <a:buFont typeface="Arial" charset="0"/>
              <a:buChar char="•"/>
              <a:tabLst/>
              <a:defRPr/>
            </a:pPr>
            <a:r>
              <a:rPr lang="en-US" dirty="0" smtClean="0">
                <a:latin typeface="Times New Roman" charset="0"/>
                <a:ea typeface="Times New Roman" charset="0"/>
                <a:cs typeface="Times New Roman" charset="0"/>
              </a:rPr>
              <a:t>The idea of resumption as a Last Resort saving device goes back to Chomsky 1977.</a:t>
            </a:r>
          </a:p>
          <a:p>
            <a:pPr marR="0" lvl="0" defTabSz="914400" eaLnBrk="1" fontAlgn="auto" latinLnBrk="0" hangingPunct="1">
              <a:lnSpc>
                <a:spcPct val="100000"/>
              </a:lnSpc>
              <a:spcBef>
                <a:spcPts val="0"/>
              </a:spcBef>
              <a:spcAft>
                <a:spcPts val="0"/>
              </a:spcAft>
              <a:buClrTx/>
              <a:buSzTx/>
              <a:buFont typeface="Arial" charset="0"/>
              <a:buChar char="•"/>
              <a:tabLst/>
              <a:defRPr/>
            </a:pPr>
            <a:r>
              <a:rPr lang="en-US" dirty="0" err="1" smtClean="0">
                <a:latin typeface="Times New Roman" charset="0"/>
                <a:ea typeface="Times New Roman" charset="0"/>
                <a:cs typeface="Times New Roman" charset="0"/>
              </a:rPr>
              <a:t>Shlonsky</a:t>
            </a:r>
            <a:r>
              <a:rPr lang="en-US" dirty="0" smtClean="0">
                <a:latin typeface="Times New Roman" charset="0"/>
                <a:ea typeface="Times New Roman" charset="0"/>
                <a:cs typeface="Times New Roman" charset="0"/>
              </a:rPr>
              <a:t> 1992 adopts the more specific view of Last Resort in Chomsky 1991, as </a:t>
            </a:r>
            <a:r>
              <a:rPr lang="en-US" dirty="0" err="1" smtClean="0">
                <a:latin typeface="Times New Roman" charset="0"/>
                <a:ea typeface="Times New Roman" charset="0"/>
                <a:cs typeface="Times New Roman" charset="0"/>
              </a:rPr>
              <a:t>dispreffered</a:t>
            </a:r>
            <a:r>
              <a:rPr lang="en-US" dirty="0" smtClean="0">
                <a:latin typeface="Times New Roman" charset="0"/>
                <a:ea typeface="Times New Roman" charset="0"/>
                <a:cs typeface="Times New Roman" charset="0"/>
              </a:rPr>
              <a:t> language particular devices that kick in when universal operations fail. </a:t>
            </a:r>
          </a:p>
          <a:p>
            <a:pPr marR="0" lvl="0" defTabSz="914400" eaLnBrk="1" fontAlgn="auto" latinLnBrk="0" hangingPunct="1">
              <a:lnSpc>
                <a:spcPct val="100000"/>
              </a:lnSpc>
              <a:spcBef>
                <a:spcPts val="0"/>
              </a:spcBef>
              <a:spcAft>
                <a:spcPts val="0"/>
              </a:spcAft>
              <a:buClrTx/>
              <a:buSzTx/>
              <a:buFont typeface="Arial" charset="0"/>
              <a:buChar char="•"/>
              <a:tabLst/>
              <a:defRPr/>
            </a:pPr>
            <a:r>
              <a:rPr lang="en-US" dirty="0" smtClean="0">
                <a:latin typeface="Times New Roman" charset="0"/>
                <a:ea typeface="Times New Roman" charset="0"/>
                <a:cs typeface="Times New Roman" charset="0"/>
              </a:rPr>
              <a:t>Primary example: English </a:t>
            </a:r>
            <a:r>
              <a:rPr lang="en-US" i="1" dirty="0" smtClean="0">
                <a:latin typeface="Times New Roman" charset="0"/>
                <a:ea typeface="Times New Roman" charset="0"/>
                <a:cs typeface="Times New Roman" charset="0"/>
              </a:rPr>
              <a:t>do-support </a:t>
            </a:r>
            <a:r>
              <a:rPr lang="en-US" dirty="0" smtClean="0">
                <a:latin typeface="Times New Roman" charset="0"/>
                <a:ea typeface="Times New Roman" charset="0"/>
                <a:cs typeface="Times New Roman" charset="0"/>
              </a:rPr>
              <a:t>in the absence of V</a:t>
            </a:r>
            <a:r>
              <a:rPr lang="en-US" baseline="30000" dirty="0" smtClean="0">
                <a:latin typeface="Times New Roman" charset="0"/>
                <a:ea typeface="Times New Roman" charset="0"/>
                <a:cs typeface="Times New Roman" charset="0"/>
              </a:rPr>
              <a:t>0</a:t>
            </a:r>
            <a:r>
              <a:rPr lang="en-US" dirty="0" smtClean="0">
                <a:latin typeface="Times New Roman" charset="0"/>
                <a:ea typeface="Times New Roman" charset="0"/>
                <a:cs typeface="Times New Roman" charset="0"/>
              </a:rPr>
              <a:t>-to-I</a:t>
            </a:r>
            <a:r>
              <a:rPr lang="en-US" baseline="30000" dirty="0" smtClean="0">
                <a:latin typeface="Times New Roman" charset="0"/>
                <a:ea typeface="Times New Roman" charset="0"/>
                <a:cs typeface="Times New Roman" charset="0"/>
              </a:rPr>
              <a:t>0</a:t>
            </a:r>
            <a:r>
              <a:rPr lang="en-US" dirty="0" smtClean="0">
                <a:latin typeface="Times New Roman" charset="0"/>
                <a:ea typeface="Times New Roman" charset="0"/>
                <a:cs typeface="Times New Roman" charset="0"/>
              </a:rPr>
              <a:t> movement. Similarly: resumption in the absence of </a:t>
            </a:r>
            <a:r>
              <a:rPr lang="en-US" dirty="0" err="1">
                <a:latin typeface="Times New Roman" charset="0"/>
                <a:ea typeface="Times New Roman" charset="0"/>
                <a:cs typeface="Times New Roman" charset="0"/>
              </a:rPr>
              <a:t>W</a:t>
            </a:r>
            <a:r>
              <a:rPr lang="en-US" dirty="0" err="1" smtClean="0">
                <a:latin typeface="Times New Roman" charset="0"/>
                <a:ea typeface="Times New Roman" charset="0"/>
                <a:cs typeface="Times New Roman" charset="0"/>
              </a:rPr>
              <a:t>h</a:t>
            </a:r>
            <a:r>
              <a:rPr lang="en-US" dirty="0" smtClean="0">
                <a:latin typeface="Times New Roman" charset="0"/>
                <a:ea typeface="Times New Roman" charset="0"/>
                <a:cs typeface="Times New Roman" charset="0"/>
              </a:rPr>
              <a:t>-movement.   </a:t>
            </a:r>
            <a:endParaRPr lang="en-US" dirty="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latin typeface="Times New Roman" charset="0"/>
                <a:ea typeface="Times New Roman" charset="0"/>
                <a:cs typeface="Times New Roman" charset="0"/>
              </a:rPr>
              <a:t>The Last Resort view implies that </a:t>
            </a:r>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are not ‘freely generated’; there is no independently </a:t>
            </a:r>
            <a:r>
              <a:rPr lang="en-US" dirty="0" err="1" smtClean="0">
                <a:latin typeface="Times New Roman" charset="0"/>
                <a:ea typeface="Times New Roman" charset="0"/>
                <a:cs typeface="Times New Roman" charset="0"/>
              </a:rPr>
              <a:t>occuring</a:t>
            </a:r>
            <a:r>
              <a:rPr lang="en-US" dirty="0" smtClean="0">
                <a:latin typeface="Times New Roman" charset="0"/>
                <a:ea typeface="Times New Roman" charset="0"/>
                <a:cs typeface="Times New Roman" charset="0"/>
              </a:rPr>
              <a:t> ‘optional </a:t>
            </a:r>
            <a:r>
              <a:rPr lang="en-US" dirty="0" err="1" smtClean="0">
                <a:latin typeface="Times New Roman" charset="0"/>
                <a:ea typeface="Times New Roman" charset="0"/>
                <a:cs typeface="Times New Roman" charset="0"/>
              </a:rPr>
              <a:t>resumptive</a:t>
            </a:r>
            <a:r>
              <a:rPr lang="en-US" dirty="0" smtClean="0">
                <a:latin typeface="Times New Roman" charset="0"/>
                <a:ea typeface="Times New Roman" charset="0"/>
                <a:cs typeface="Times New Roman" charset="0"/>
              </a:rPr>
              <a:t> strategy’.</a:t>
            </a:r>
          </a:p>
          <a:p>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are possible </a:t>
            </a:r>
            <a:r>
              <a:rPr lang="en-US" i="1" dirty="0" smtClean="0">
                <a:latin typeface="Times New Roman" charset="0"/>
                <a:ea typeface="Times New Roman" charset="0"/>
                <a:cs typeface="Times New Roman" charset="0"/>
              </a:rPr>
              <a:t>only</a:t>
            </a:r>
            <a:r>
              <a:rPr lang="en-US" dirty="0" smtClean="0">
                <a:latin typeface="Times New Roman" charset="0"/>
                <a:ea typeface="Times New Roman" charset="0"/>
                <a:cs typeface="Times New Roman" charset="0"/>
              </a:rPr>
              <a:t> when movement fails.</a:t>
            </a:r>
          </a:p>
          <a:p>
            <a:r>
              <a:rPr lang="en-US" dirty="0" smtClean="0">
                <a:latin typeface="Times New Roman" charset="0"/>
                <a:ea typeface="Times New Roman" charset="0"/>
                <a:cs typeface="Times New Roman" charset="0"/>
              </a:rPr>
              <a:t>So instead of asking </a:t>
            </a:r>
            <a:r>
              <a:rPr lang="en-US" i="1" dirty="0" smtClean="0">
                <a:latin typeface="Times New Roman" charset="0"/>
                <a:ea typeface="Times New Roman" charset="0"/>
                <a:cs typeface="Times New Roman" charset="0"/>
              </a:rPr>
              <a:t>Why is a </a:t>
            </a:r>
            <a:r>
              <a:rPr lang="en-US" i="1" dirty="0" err="1" smtClean="0">
                <a:latin typeface="Times New Roman" charset="0"/>
                <a:ea typeface="Times New Roman" charset="0"/>
                <a:cs typeface="Times New Roman" charset="0"/>
              </a:rPr>
              <a:t>resumptive</a:t>
            </a:r>
            <a:r>
              <a:rPr lang="en-US" i="1" dirty="0" smtClean="0">
                <a:latin typeface="Times New Roman" charset="0"/>
                <a:ea typeface="Times New Roman" charset="0"/>
                <a:cs typeface="Times New Roman" charset="0"/>
              </a:rPr>
              <a:t> bad</a:t>
            </a:r>
            <a:r>
              <a:rPr lang="en-US" dirty="0" smtClean="0">
                <a:latin typeface="Times New Roman" charset="0"/>
                <a:ea typeface="Times New Roman" charset="0"/>
                <a:cs typeface="Times New Roman" charset="0"/>
              </a:rPr>
              <a:t>? We should ask instead </a:t>
            </a:r>
            <a:r>
              <a:rPr lang="en-US" i="1" dirty="0" smtClean="0">
                <a:latin typeface="Times New Roman" charset="0"/>
                <a:ea typeface="Times New Roman" charset="0"/>
                <a:cs typeface="Times New Roman" charset="0"/>
              </a:rPr>
              <a:t>What makes movement good</a:t>
            </a:r>
            <a:r>
              <a:rPr lang="en-US" dirty="0" smtClean="0">
                <a:latin typeface="Times New Roman" charset="0"/>
                <a:ea typeface="Times New Roman" charset="0"/>
                <a:cs typeface="Times New Roman" charset="0"/>
              </a:rPr>
              <a:t>?</a:t>
            </a:r>
            <a:endParaRPr lang="en-US" dirty="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Optionality is of course an issue for this type of analysis, and </a:t>
            </a:r>
            <a:r>
              <a:rPr lang="en-US" dirty="0" err="1" smtClean="0">
                <a:latin typeface="Times New Roman" charset="0"/>
                <a:ea typeface="Times New Roman" charset="0"/>
                <a:cs typeface="Times New Roman" charset="0"/>
              </a:rPr>
              <a:t>Shlonsky</a:t>
            </a:r>
            <a:r>
              <a:rPr lang="en-US" dirty="0" smtClean="0">
                <a:latin typeface="Times New Roman" charset="0"/>
                <a:ea typeface="Times New Roman" charset="0"/>
                <a:cs typeface="Times New Roman" charset="0"/>
              </a:rPr>
              <a:t> 1992 ties it to the </a:t>
            </a:r>
            <a:r>
              <a:rPr lang="en-US" dirty="0" err="1" smtClean="0">
                <a:latin typeface="Times New Roman" charset="0"/>
                <a:ea typeface="Times New Roman" charset="0"/>
                <a:cs typeface="Times New Roman" charset="0"/>
              </a:rPr>
              <a:t>complementizer</a:t>
            </a:r>
            <a:r>
              <a:rPr lang="en-US" dirty="0" smtClean="0">
                <a:latin typeface="Times New Roman" charset="0"/>
                <a:ea typeface="Times New Roman" charset="0"/>
                <a:cs typeface="Times New Roman" charset="0"/>
              </a:rPr>
              <a:t> system.</a:t>
            </a:r>
          </a:p>
          <a:p>
            <a:r>
              <a:rPr lang="en-US" dirty="0">
                <a:latin typeface="Times New Roman" charset="0"/>
                <a:ea typeface="Times New Roman" charset="0"/>
                <a:cs typeface="Times New Roman" charset="0"/>
              </a:rPr>
              <a:t>T</a:t>
            </a:r>
            <a:r>
              <a:rPr lang="en-US" dirty="0" smtClean="0">
                <a:latin typeface="Times New Roman" charset="0"/>
                <a:ea typeface="Times New Roman" charset="0"/>
                <a:cs typeface="Times New Roman" charset="0"/>
              </a:rPr>
              <a:t>he interpretation of optional </a:t>
            </a:r>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is also an issue. Why? </a:t>
            </a:r>
            <a:endParaRPr lang="en-US" dirty="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Times New Roman" charset="0"/>
                <a:ea typeface="Times New Roman" charset="0"/>
                <a:cs typeface="Times New Roman" charset="0"/>
              </a:rPr>
              <a:t>The HSR</a:t>
            </a:r>
            <a:endParaRPr lang="en-US" dirty="0">
              <a:solidFill>
                <a:schemeClr val="accent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in the highest subject position are impossible in both Hebrew and Palestinian Arabic (PA) (also in Irish and other languages).</a:t>
            </a:r>
          </a:p>
          <a:p>
            <a:r>
              <a:rPr lang="en-US" dirty="0" smtClean="0">
                <a:latin typeface="Times New Roman" charset="0"/>
                <a:ea typeface="Times New Roman" charset="0"/>
                <a:cs typeface="Times New Roman" charset="0"/>
              </a:rPr>
              <a:t>From the perspective of LR, this is because movement is possible and resumption would be ‘more costly’. </a:t>
            </a:r>
            <a:endParaRPr lang="en-US" dirty="0">
              <a:latin typeface="Times New Roman" charset="0"/>
              <a:ea typeface="Times New Roman" charset="0"/>
              <a:cs typeface="Times New Roman" charset="0"/>
            </a:endParaRPr>
          </a:p>
          <a:p>
            <a:r>
              <a:rPr lang="en-US" dirty="0" smtClean="0">
                <a:latin typeface="Times New Roman" charset="0"/>
                <a:ea typeface="Times New Roman" charset="0"/>
                <a:cs typeface="Times New Roman" charset="0"/>
              </a:rPr>
              <a:t>A question for us: Costly in what sense? </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0908090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Some independent evidence for this comes from the following, where subject resumption is improved:</a:t>
            </a:r>
          </a:p>
          <a:p>
            <a:endParaRPr lang="en-US" dirty="0">
              <a:latin typeface="Times New Roman" charset="0"/>
              <a:ea typeface="Times New Roman" charset="0"/>
              <a:cs typeface="Times New Roman" charset="0"/>
            </a:endParaRPr>
          </a:p>
          <a:p>
            <a:pPr marL="514350" indent="-514350">
              <a:buAutoNum type="arabicPeriod"/>
            </a:pPr>
            <a:r>
              <a:rPr lang="en-US" dirty="0" err="1" smtClean="0">
                <a:latin typeface="Times New Roman" charset="0"/>
                <a:ea typeface="Times New Roman" charset="0"/>
                <a:cs typeface="Times New Roman" charset="0"/>
              </a:rPr>
              <a:t>Ze</a:t>
            </a:r>
            <a:r>
              <a:rPr lang="en-US" dirty="0" smtClean="0">
                <a:latin typeface="Times New Roman" charset="0"/>
                <a:ea typeface="Times New Roman" charset="0"/>
                <a:cs typeface="Times New Roman" charset="0"/>
              </a:rPr>
              <a:t> ha-</a:t>
            </a:r>
            <a:r>
              <a:rPr lang="en-US" dirty="0" err="1" smtClean="0">
                <a:latin typeface="Times New Roman" charset="0"/>
                <a:ea typeface="Times New Roman" charset="0"/>
                <a:cs typeface="Times New Roman" charset="0"/>
              </a:rPr>
              <a:t>iS</a:t>
            </a:r>
            <a:r>
              <a:rPr lang="en-US" dirty="0" smtClean="0">
                <a:latin typeface="Times New Roman" charset="0"/>
                <a:ea typeface="Times New Roman" charset="0"/>
                <a:cs typeface="Times New Roman" charset="0"/>
              </a:rPr>
              <a:t> Se-</a:t>
            </a:r>
            <a:r>
              <a:rPr lang="en-US" dirty="0" err="1" smtClean="0">
                <a:latin typeface="Times New Roman" charset="0"/>
                <a:ea typeface="Times New Roman" charset="0"/>
                <a:cs typeface="Times New Roman" charset="0"/>
              </a:rPr>
              <a:t>rak</a:t>
            </a:r>
            <a:r>
              <a:rPr lang="en-US" dirty="0" smtClean="0">
                <a:latin typeface="Times New Roman" charset="0"/>
                <a:ea typeface="Times New Roman" charset="0"/>
                <a:cs typeface="Times New Roman" charset="0"/>
              </a:rPr>
              <a:t> al </a:t>
            </a:r>
            <a:r>
              <a:rPr lang="en-US" dirty="0" err="1" smtClean="0">
                <a:latin typeface="Times New Roman" charset="0"/>
                <a:ea typeface="Times New Roman" charset="0"/>
                <a:cs typeface="Times New Roman" charset="0"/>
              </a:rPr>
              <a:t>kesef</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hu</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xoSev</a:t>
            </a:r>
            <a:endParaRPr lang="en-US" dirty="0" smtClean="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this the-man that-only about money (he) thinks</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1473346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Times New Roman" charset="0"/>
                <a:ea typeface="Times New Roman" charset="0"/>
                <a:cs typeface="Times New Roman" charset="0"/>
              </a:rPr>
              <a:t>Obligatory Resumption</a:t>
            </a:r>
            <a:endParaRPr lang="en-US" dirty="0">
              <a:solidFill>
                <a:schemeClr val="accent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As in Hebrew, PA has obligatory resumption for possessives and for complements of P</a:t>
            </a:r>
            <a:r>
              <a:rPr lang="en-US" baseline="30000" dirty="0" smtClean="0">
                <a:latin typeface="Times New Roman" charset="0"/>
                <a:ea typeface="Times New Roman" charset="0"/>
                <a:cs typeface="Times New Roman" charset="0"/>
              </a:rPr>
              <a:t>0</a:t>
            </a:r>
            <a:r>
              <a:rPr lang="en-US" dirty="0" smtClean="0">
                <a:latin typeface="Times New Roman" charset="0"/>
                <a:ea typeface="Times New Roman" charset="0"/>
                <a:cs typeface="Times New Roman" charset="0"/>
              </a:rPr>
              <a:t>.</a:t>
            </a:r>
          </a:p>
          <a:p>
            <a:r>
              <a:rPr lang="en-US" dirty="0" smtClean="0">
                <a:latin typeface="Times New Roman" charset="0"/>
                <a:ea typeface="Times New Roman" charset="0"/>
                <a:cs typeface="Times New Roman" charset="0"/>
              </a:rPr>
              <a:t>With Borer, </a:t>
            </a:r>
            <a:r>
              <a:rPr lang="en-US" dirty="0" err="1" smtClean="0">
                <a:latin typeface="Times New Roman" charset="0"/>
                <a:ea typeface="Times New Roman" charset="0"/>
                <a:cs typeface="Times New Roman" charset="0"/>
              </a:rPr>
              <a:t>Shlonsky</a:t>
            </a:r>
            <a:r>
              <a:rPr lang="en-US" dirty="0" smtClean="0">
                <a:latin typeface="Times New Roman" charset="0"/>
                <a:ea typeface="Times New Roman" charset="0"/>
                <a:cs typeface="Times New Roman" charset="0"/>
              </a:rPr>
              <a:t> takes this to follow from the ECP: movement is impossible, so resumption is obligatory.</a:t>
            </a:r>
          </a:p>
          <a:p>
            <a:r>
              <a:rPr lang="en-US" dirty="0" smtClean="0">
                <a:latin typeface="Times New Roman" charset="0"/>
                <a:ea typeface="Times New Roman" charset="0"/>
                <a:cs typeface="Times New Roman" charset="0"/>
              </a:rPr>
              <a:t>So the theoretical proposal rests on how well it deals with optional resumption.</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522664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Times New Roman" charset="0"/>
                <a:ea typeface="Times New Roman" charset="0"/>
                <a:cs typeface="Times New Roman" charset="0"/>
              </a:rPr>
              <a:t>Optional Resumption</a:t>
            </a:r>
            <a:endParaRPr lang="en-US" dirty="0">
              <a:solidFill>
                <a:schemeClr val="accent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In Hebrew, to recall, direct object </a:t>
            </a:r>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and embedded subject </a:t>
            </a:r>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are optional.</a:t>
            </a:r>
          </a:p>
          <a:p>
            <a:r>
              <a:rPr lang="en-US" dirty="0" smtClean="0">
                <a:latin typeface="Times New Roman" charset="0"/>
                <a:ea typeface="Times New Roman" charset="0"/>
                <a:cs typeface="Times New Roman" charset="0"/>
              </a:rPr>
              <a:t>But in PA these positions require a </a:t>
            </a:r>
            <a:r>
              <a:rPr lang="en-US" dirty="0" err="1" smtClean="0">
                <a:latin typeface="Times New Roman" charset="0"/>
                <a:ea typeface="Times New Roman" charset="0"/>
                <a:cs typeface="Times New Roman" charset="0"/>
              </a:rPr>
              <a:t>resumptive</a:t>
            </a:r>
            <a:r>
              <a:rPr lang="en-US" dirty="0" smtClean="0">
                <a:latin typeface="Times New Roman" charset="0"/>
                <a:ea typeface="Times New Roman" charset="0"/>
                <a:cs typeface="Times New Roman" charset="0"/>
              </a:rPr>
              <a:t>.</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6944574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AutoNum type="arabicPeriod"/>
            </a:pPr>
            <a:r>
              <a:rPr lang="en-US" dirty="0" smtClean="0">
                <a:latin typeface="Times New Roman" charset="0"/>
                <a:ea typeface="Times New Roman" charset="0"/>
                <a:cs typeface="Times New Roman" charset="0"/>
              </a:rPr>
              <a:t>l-</a:t>
            </a:r>
            <a:r>
              <a:rPr lang="en-US" dirty="0" err="1" smtClean="0">
                <a:latin typeface="Times New Roman" charset="0"/>
                <a:ea typeface="Times New Roman" charset="0"/>
                <a:cs typeface="Times New Roman" charset="0"/>
              </a:rPr>
              <a:t>bint</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illi</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Sufti</a:t>
            </a:r>
            <a:r>
              <a:rPr lang="en-US" dirty="0" smtClean="0">
                <a:latin typeface="Times New Roman" charset="0"/>
                <a:ea typeface="Times New Roman" charset="0"/>
                <a:cs typeface="Times New Roman" charset="0"/>
              </a:rPr>
              <a:t>-*(</a:t>
            </a:r>
            <a:r>
              <a:rPr lang="en-US" i="1" dirty="0" smtClean="0">
                <a:solidFill>
                  <a:schemeClr val="accent2"/>
                </a:solidFill>
                <a:latin typeface="Times New Roman" charset="0"/>
                <a:ea typeface="Times New Roman" charset="0"/>
                <a:cs typeface="Times New Roman" charset="0"/>
              </a:rPr>
              <a:t>ha</a:t>
            </a:r>
            <a:r>
              <a:rPr lang="en-US" dirty="0" smtClean="0">
                <a:latin typeface="Times New Roman" charset="0"/>
                <a:ea typeface="Times New Roman" charset="0"/>
                <a:cs typeface="Times New Roman" charset="0"/>
              </a:rPr>
              <a:t>)</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the-girl that </a:t>
            </a:r>
            <a:r>
              <a:rPr lang="en-US" dirty="0" err="1" smtClean="0">
                <a:latin typeface="Times New Roman" charset="0"/>
                <a:ea typeface="Times New Roman" charset="0"/>
                <a:cs typeface="Times New Roman" charset="0"/>
              </a:rPr>
              <a:t>you.saw</a:t>
            </a:r>
            <a:r>
              <a:rPr lang="en-US" dirty="0" smtClean="0">
                <a:latin typeface="Times New Roman" charset="0"/>
                <a:ea typeface="Times New Roman" charset="0"/>
                <a:cs typeface="Times New Roman" charset="0"/>
              </a:rPr>
              <a:t>-(her)</a:t>
            </a:r>
          </a:p>
          <a:p>
            <a:pPr marL="514350" indent="-514350">
              <a:buAutoNum type="arabicPeriod" startAt="2"/>
            </a:pPr>
            <a:r>
              <a:rPr lang="en-US" dirty="0">
                <a:latin typeface="Times New Roman" charset="0"/>
                <a:ea typeface="Times New Roman" charset="0"/>
                <a:cs typeface="Times New Roman" charset="0"/>
              </a:rPr>
              <a:t>l</a:t>
            </a:r>
            <a:r>
              <a:rPr lang="en-US" dirty="0" smtClean="0">
                <a:latin typeface="Times New Roman" charset="0"/>
                <a:ea typeface="Times New Roman" charset="0"/>
                <a:cs typeface="Times New Roman" charset="0"/>
              </a:rPr>
              <a:t>-</a:t>
            </a:r>
            <a:r>
              <a:rPr lang="en-US" dirty="0" err="1" smtClean="0">
                <a:latin typeface="Times New Roman" charset="0"/>
                <a:ea typeface="Times New Roman" charset="0"/>
                <a:cs typeface="Times New Roman" charset="0"/>
              </a:rPr>
              <a:t>bint</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illi</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fakkarti</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inno</a:t>
            </a:r>
            <a:r>
              <a:rPr lang="en-US" dirty="0" smtClean="0">
                <a:latin typeface="Times New Roman" charset="0"/>
                <a:ea typeface="Times New Roman" charset="0"/>
                <a:cs typeface="Times New Roman" charset="0"/>
              </a:rPr>
              <a:t> *(</a:t>
            </a:r>
            <a:r>
              <a:rPr lang="en-US" i="1" dirty="0" err="1" smtClean="0">
                <a:solidFill>
                  <a:schemeClr val="accent2"/>
                </a:solidFill>
                <a:latin typeface="Times New Roman" charset="0"/>
                <a:ea typeface="Times New Roman" charset="0"/>
                <a:cs typeface="Times New Roman" charset="0"/>
              </a:rPr>
              <a:t>hiy</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raayha</a:t>
            </a:r>
            <a:endParaRPr lang="en-US" dirty="0" smtClean="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the-girl that </a:t>
            </a:r>
            <a:r>
              <a:rPr lang="en-US" dirty="0" err="1" smtClean="0">
                <a:latin typeface="Times New Roman" charset="0"/>
                <a:ea typeface="Times New Roman" charset="0"/>
                <a:cs typeface="Times New Roman" charset="0"/>
              </a:rPr>
              <a:t>you.thought</a:t>
            </a:r>
            <a:r>
              <a:rPr lang="en-US" dirty="0" smtClean="0">
                <a:latin typeface="Times New Roman" charset="0"/>
                <a:ea typeface="Times New Roman" charset="0"/>
                <a:cs typeface="Times New Roman" charset="0"/>
              </a:rPr>
              <a:t> that (she) going </a:t>
            </a:r>
            <a:endParaRPr lang="en-US" dirty="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albeet</a:t>
            </a:r>
            <a:endParaRPr lang="en-US" dirty="0" smtClean="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to.the.house</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658873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Times New Roman" charset="0"/>
                <a:ea typeface="Times New Roman" charset="0"/>
                <a:cs typeface="Times New Roman" charset="0"/>
              </a:rPr>
              <a:t>The Proposal</a:t>
            </a:r>
            <a:endParaRPr lang="en-US" dirty="0">
              <a:solidFill>
                <a:schemeClr val="accent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charset="0"/>
                <a:ea typeface="Times New Roman" charset="0"/>
                <a:cs typeface="Times New Roman" charset="0"/>
              </a:rPr>
              <a:t>The mechanism which regulates subject and object movement is the Specified Subject Condition (SSC), i.e. Relativized </a:t>
            </a:r>
            <a:r>
              <a:rPr lang="en-US" dirty="0" err="1" smtClean="0">
                <a:latin typeface="Times New Roman" charset="0"/>
                <a:ea typeface="Times New Roman" charset="0"/>
                <a:cs typeface="Times New Roman" charset="0"/>
              </a:rPr>
              <a:t>Minimality</a:t>
            </a:r>
            <a:r>
              <a:rPr lang="en-US" dirty="0" smtClean="0">
                <a:latin typeface="Times New Roman" charset="0"/>
                <a:ea typeface="Times New Roman" charset="0"/>
                <a:cs typeface="Times New Roman" charset="0"/>
              </a:rPr>
              <a:t> (RM, </a:t>
            </a:r>
            <a:r>
              <a:rPr lang="en-US" dirty="0" err="1" smtClean="0">
                <a:latin typeface="Times New Roman" charset="0"/>
                <a:ea typeface="Times New Roman" charset="0"/>
                <a:cs typeface="Times New Roman" charset="0"/>
              </a:rPr>
              <a:t>Rizzi</a:t>
            </a:r>
            <a:r>
              <a:rPr lang="en-US" dirty="0" smtClean="0">
                <a:latin typeface="Times New Roman" charset="0"/>
                <a:ea typeface="Times New Roman" charset="0"/>
                <a:cs typeface="Times New Roman" charset="0"/>
              </a:rPr>
              <a:t> 1990).</a:t>
            </a:r>
          </a:p>
          <a:p>
            <a:r>
              <a:rPr lang="en-US" dirty="0" smtClean="0">
                <a:latin typeface="Times New Roman" charset="0"/>
                <a:ea typeface="Times New Roman" charset="0"/>
                <a:cs typeface="Times New Roman" charset="0"/>
              </a:rPr>
              <a:t>This entails that the landing site of a subject or object Op is an A-position; </a:t>
            </a:r>
            <a:r>
              <a:rPr lang="en-US" dirty="0" err="1" smtClean="0">
                <a:latin typeface="Times New Roman" charset="0"/>
                <a:ea typeface="Times New Roman" charset="0"/>
                <a:cs typeface="Times New Roman" charset="0"/>
              </a:rPr>
              <a:t>specCP</a:t>
            </a:r>
            <a:r>
              <a:rPr lang="en-US" dirty="0" smtClean="0">
                <a:latin typeface="Times New Roman" charset="0"/>
                <a:ea typeface="Times New Roman" charset="0"/>
                <a:cs typeface="Times New Roman" charset="0"/>
              </a:rPr>
              <a:t> is an A-position.</a:t>
            </a:r>
          </a:p>
          <a:p>
            <a:r>
              <a:rPr lang="en-US" dirty="0" smtClean="0">
                <a:latin typeface="Times New Roman" charset="0"/>
                <a:ea typeface="Times New Roman" charset="0"/>
                <a:cs typeface="Times New Roman" charset="0"/>
              </a:rPr>
              <a:t>An object cannot cross a closer A-position on its way up to </a:t>
            </a:r>
            <a:r>
              <a:rPr lang="en-US" dirty="0" err="1" smtClean="0">
                <a:latin typeface="Times New Roman" charset="0"/>
                <a:ea typeface="Times New Roman" charset="0"/>
                <a:cs typeface="Times New Roman" charset="0"/>
              </a:rPr>
              <a:t>specCP</a:t>
            </a:r>
            <a:r>
              <a:rPr lang="en-US" dirty="0" smtClean="0">
                <a:latin typeface="Times New Roman" charset="0"/>
                <a:ea typeface="Times New Roman" charset="0"/>
                <a:cs typeface="Times New Roman" charset="0"/>
              </a:rPr>
              <a:t>. </a:t>
            </a:r>
            <a:endParaRPr lang="en-US" dirty="0">
              <a:latin typeface="Times New Roman" charset="0"/>
              <a:ea typeface="Times New Roman" charset="0"/>
              <a:cs typeface="Times New Roman"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This opens the door to thinking about resumption in a broader pronominal context.</a:t>
            </a:r>
          </a:p>
          <a:p>
            <a:r>
              <a:rPr lang="en-US" dirty="0" smtClean="0">
                <a:latin typeface="Times New Roman" pitchFamily="18" charset="0"/>
                <a:cs typeface="Times New Roman" pitchFamily="18" charset="0"/>
              </a:rPr>
              <a:t>The alternation with gaps and its distribution suggest that this is correct, on a particular view of what pronouns are.</a:t>
            </a:r>
          </a:p>
          <a:p>
            <a:r>
              <a:rPr lang="en-US" dirty="0" smtClean="0">
                <a:latin typeface="Times New Roman" pitchFamily="18" charset="0"/>
                <a:cs typeface="Times New Roman" pitchFamily="18" charset="0"/>
              </a:rPr>
              <a:t>Pronouns are Elsewhere elements, resorted to when other, preferred, resources are not available.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latin typeface="Times New Roman" charset="0"/>
                <a:ea typeface="Times New Roman" charset="0"/>
                <a:cs typeface="Times New Roman" charset="0"/>
              </a:rPr>
              <a:t>The PA </a:t>
            </a:r>
            <a:r>
              <a:rPr lang="en-US" dirty="0" err="1" smtClean="0">
                <a:latin typeface="Times New Roman" charset="0"/>
                <a:ea typeface="Times New Roman" charset="0"/>
                <a:cs typeface="Times New Roman" charset="0"/>
              </a:rPr>
              <a:t>complementizer</a:t>
            </a:r>
            <a:r>
              <a:rPr lang="en-US" dirty="0" smtClean="0">
                <a:latin typeface="Times New Roman" charset="0"/>
                <a:ea typeface="Times New Roman" charset="0"/>
                <a:cs typeface="Times New Roman" charset="0"/>
              </a:rPr>
              <a:t> </a:t>
            </a:r>
            <a:r>
              <a:rPr lang="en-US" i="1" dirty="0" smtClean="0">
                <a:latin typeface="Times New Roman" charset="0"/>
                <a:ea typeface="Times New Roman" charset="0"/>
                <a:cs typeface="Times New Roman" charset="0"/>
              </a:rPr>
              <a:t>?</a:t>
            </a:r>
            <a:r>
              <a:rPr lang="en-US" i="1" dirty="0" err="1" smtClean="0">
                <a:latin typeface="Times New Roman" charset="0"/>
                <a:ea typeface="Times New Roman" charset="0"/>
                <a:cs typeface="Times New Roman" charset="0"/>
              </a:rPr>
              <a:t>illi</a:t>
            </a:r>
            <a:r>
              <a:rPr lang="en-US" i="1" dirty="0" smtClean="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is restricted to head predicates; it designates its specifier as an A-position. So movement of object and embedded subject is impossible and resumption is obligatory. </a:t>
            </a:r>
          </a:p>
          <a:p>
            <a:r>
              <a:rPr lang="en-US" dirty="0" smtClean="0">
                <a:latin typeface="Times New Roman" charset="0"/>
                <a:ea typeface="Times New Roman" charset="0"/>
                <a:cs typeface="Times New Roman" charset="0"/>
              </a:rPr>
              <a:t>So what about Hebrew?</a:t>
            </a:r>
          </a:p>
          <a:p>
            <a:r>
              <a:rPr lang="en-US" dirty="0" smtClean="0">
                <a:latin typeface="Times New Roman" charset="0"/>
                <a:ea typeface="Times New Roman" charset="0"/>
                <a:cs typeface="Times New Roman" charset="0"/>
              </a:rPr>
              <a:t>Hebrew will have to have 2 </a:t>
            </a:r>
            <a:r>
              <a:rPr lang="en-US" dirty="0" err="1" smtClean="0">
                <a:latin typeface="Times New Roman" charset="0"/>
                <a:ea typeface="Times New Roman" charset="0"/>
                <a:cs typeface="Times New Roman" charset="0"/>
              </a:rPr>
              <a:t>complementizers</a:t>
            </a:r>
            <a:r>
              <a:rPr lang="en-US" dirty="0" smtClean="0">
                <a:latin typeface="Times New Roman" charset="0"/>
                <a:ea typeface="Times New Roman" charset="0"/>
                <a:cs typeface="Times New Roman" charset="0"/>
              </a:rPr>
              <a:t>, which </a:t>
            </a:r>
            <a:r>
              <a:rPr lang="en-US" dirty="0" err="1" smtClean="0">
                <a:latin typeface="Times New Roman" charset="0"/>
                <a:ea typeface="Times New Roman" charset="0"/>
                <a:cs typeface="Times New Roman" charset="0"/>
              </a:rPr>
              <a:t>Shlonsky</a:t>
            </a:r>
            <a:r>
              <a:rPr lang="en-US" dirty="0" smtClean="0">
                <a:latin typeface="Times New Roman" charset="0"/>
                <a:ea typeface="Times New Roman" charset="0"/>
                <a:cs typeface="Times New Roman" charset="0"/>
              </a:rPr>
              <a:t> dubs </a:t>
            </a:r>
            <a:r>
              <a:rPr lang="en-US" i="1" dirty="0" err="1" smtClean="0">
                <a:latin typeface="Times New Roman" charset="0"/>
                <a:ea typeface="Times New Roman" charset="0"/>
                <a:cs typeface="Times New Roman" charset="0"/>
              </a:rPr>
              <a:t>Se</a:t>
            </a:r>
            <a:r>
              <a:rPr lang="en-US" baseline="-25000" dirty="0" err="1" smtClean="0">
                <a:latin typeface="Times New Roman" charset="0"/>
                <a:ea typeface="Times New Roman" charset="0"/>
                <a:cs typeface="Times New Roman" charset="0"/>
              </a:rPr>
              <a:t>A</a:t>
            </a:r>
            <a:r>
              <a:rPr lang="en-US" dirty="0" smtClean="0">
                <a:latin typeface="Times New Roman" charset="0"/>
                <a:ea typeface="Times New Roman" charset="0"/>
                <a:cs typeface="Times New Roman" charset="0"/>
              </a:rPr>
              <a:t> and </a:t>
            </a:r>
            <a:r>
              <a:rPr lang="en-US" i="1" dirty="0" err="1" smtClean="0">
                <a:latin typeface="Times New Roman" charset="0"/>
                <a:ea typeface="Times New Roman" charset="0"/>
                <a:cs typeface="Times New Roman" charset="0"/>
              </a:rPr>
              <a:t>Se</a:t>
            </a:r>
            <a:r>
              <a:rPr lang="en-US" baseline="-25000" dirty="0" err="1" smtClean="0">
                <a:latin typeface="Times New Roman" pitchFamily="18" charset="0"/>
                <a:cs typeface="Times New Roman" pitchFamily="18" charset="0"/>
              </a:rPr>
              <a:t>Ā</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the former is identical to PA C</a:t>
            </a:r>
            <a:r>
              <a:rPr lang="en-US" baseline="30000" dirty="0" smtClean="0">
                <a:latin typeface="Times New Roman" charset="0"/>
                <a:ea typeface="Times New Roman" charset="0"/>
                <a:cs typeface="Times New Roman" charset="0"/>
              </a:rPr>
              <a:t>0</a:t>
            </a:r>
            <a:r>
              <a:rPr lang="en-US" dirty="0">
                <a:latin typeface="Times New Roman" charset="0"/>
                <a:ea typeface="Times New Roman" charset="0"/>
                <a:cs typeface="Times New Roman" charset="0"/>
              </a:rPr>
              <a:t>.</a:t>
            </a:r>
            <a:r>
              <a:rPr lang="en-US" dirty="0" smtClean="0">
                <a:latin typeface="Times New Roman" charset="0"/>
                <a:ea typeface="Times New Roman" charset="0"/>
                <a:cs typeface="Times New Roman" charset="0"/>
              </a:rPr>
              <a:t> </a:t>
            </a:r>
            <a:endParaRPr lang="en-US" dirty="0">
              <a:latin typeface="Times New Roman" charset="0"/>
              <a:ea typeface="Times New Roman" charset="0"/>
              <a:cs typeface="Times New Roman"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The </a:t>
            </a:r>
            <a:r>
              <a:rPr lang="en-US" dirty="0">
                <a:latin typeface="Times New Roman" charset="0"/>
                <a:ea typeface="Times New Roman" charset="0"/>
                <a:cs typeface="Times New Roman" charset="0"/>
              </a:rPr>
              <a:t>latter </a:t>
            </a:r>
            <a:r>
              <a:rPr lang="en-US" dirty="0" smtClean="0">
                <a:latin typeface="Times New Roman" charset="0"/>
                <a:ea typeface="Times New Roman" charset="0"/>
                <a:cs typeface="Times New Roman" charset="0"/>
              </a:rPr>
              <a:t>designates </a:t>
            </a:r>
            <a:r>
              <a:rPr lang="en-US" dirty="0" err="1" smtClean="0">
                <a:latin typeface="Times New Roman" charset="0"/>
                <a:ea typeface="Times New Roman" charset="0"/>
                <a:cs typeface="Times New Roman" charset="0"/>
              </a:rPr>
              <a:t>specCP</a:t>
            </a:r>
            <a:r>
              <a:rPr lang="en-US" dirty="0" smtClean="0">
                <a:latin typeface="Times New Roman" charset="0"/>
                <a:ea typeface="Times New Roman" charset="0"/>
                <a:cs typeface="Times New Roman" charset="0"/>
              </a:rPr>
              <a:t> as </a:t>
            </a:r>
            <a:r>
              <a:rPr lang="en-US" dirty="0" err="1" smtClean="0">
                <a:latin typeface="Times New Roman" pitchFamily="18" charset="0"/>
                <a:cs typeface="Times New Roman" pitchFamily="18" charset="0"/>
              </a:rPr>
              <a:t>Ā</a:t>
            </a:r>
            <a:r>
              <a:rPr lang="en-US" dirty="0" smtClean="0">
                <a:latin typeface="Times New Roman" pitchFamily="18" charset="0"/>
                <a:cs typeface="Times New Roman" pitchFamily="18" charset="0"/>
              </a:rPr>
              <a:t>-position, hence</a:t>
            </a:r>
            <a:r>
              <a:rPr lang="en-US" baseline="-25000" dirty="0" smtClean="0">
                <a:latin typeface="Times New Roman" pitchFamily="18" charset="0"/>
                <a:cs typeface="Times New Roman" pitchFamily="18" charset="0"/>
              </a:rPr>
              <a:t> </a:t>
            </a:r>
            <a:r>
              <a:rPr lang="en-US" dirty="0" smtClean="0">
                <a:latin typeface="Times New Roman" charset="0"/>
                <a:ea typeface="Times New Roman" charset="0"/>
                <a:cs typeface="Times New Roman" charset="0"/>
              </a:rPr>
              <a:t>allows </a:t>
            </a:r>
            <a:r>
              <a:rPr lang="en-US" dirty="0">
                <a:latin typeface="Times New Roman" charset="0"/>
                <a:ea typeface="Times New Roman" charset="0"/>
                <a:cs typeface="Times New Roman" charset="0"/>
              </a:rPr>
              <a:t>movement to skip a closer subject</a:t>
            </a:r>
            <a:r>
              <a:rPr lang="en-US" dirty="0" smtClean="0">
                <a:latin typeface="Times New Roman" charset="0"/>
                <a:ea typeface="Times New Roman" charset="0"/>
                <a:cs typeface="Times New Roman" charset="0"/>
              </a:rPr>
              <a:t>.</a:t>
            </a:r>
          </a:p>
          <a:p>
            <a:r>
              <a:rPr lang="en-US" dirty="0" smtClean="0">
                <a:latin typeface="Times New Roman" charset="0"/>
                <a:ea typeface="Times New Roman" charset="0"/>
                <a:cs typeface="Times New Roman" charset="0"/>
              </a:rPr>
              <a:t>With this C</a:t>
            </a:r>
            <a:r>
              <a:rPr lang="en-US" baseline="30000" dirty="0" smtClean="0">
                <a:latin typeface="Times New Roman" charset="0"/>
                <a:ea typeface="Times New Roman" charset="0"/>
                <a:cs typeface="Times New Roman" charset="0"/>
              </a:rPr>
              <a:t>0</a:t>
            </a:r>
            <a:r>
              <a:rPr lang="en-US" dirty="0" smtClean="0">
                <a:latin typeface="Times New Roman" charset="0"/>
                <a:ea typeface="Times New Roman" charset="0"/>
                <a:cs typeface="Times New Roman" charset="0"/>
              </a:rPr>
              <a:t>, resumption is impossible.</a:t>
            </a:r>
          </a:p>
          <a:p>
            <a:r>
              <a:rPr lang="en-US" dirty="0" smtClean="0">
                <a:latin typeface="Times New Roman" charset="0"/>
                <a:ea typeface="Times New Roman" charset="0"/>
                <a:cs typeface="Times New Roman" charset="0"/>
              </a:rPr>
              <a:t>So there is no ‘optional’ </a:t>
            </a:r>
            <a:r>
              <a:rPr lang="en-US" dirty="0" err="1" smtClean="0">
                <a:latin typeface="Times New Roman" charset="0"/>
                <a:ea typeface="Times New Roman" charset="0"/>
                <a:cs typeface="Times New Roman" charset="0"/>
              </a:rPr>
              <a:t>resumptive</a:t>
            </a:r>
            <a:r>
              <a:rPr lang="en-US" dirty="0" smtClean="0">
                <a:latin typeface="Times New Roman" charset="0"/>
                <a:ea typeface="Times New Roman" charset="0"/>
                <a:cs typeface="Times New Roman" charset="0"/>
              </a:rPr>
              <a:t>: it is either obligatory or impossible.</a:t>
            </a:r>
          </a:p>
          <a:p>
            <a:r>
              <a:rPr lang="en-US" dirty="0" smtClean="0">
                <a:latin typeface="Times New Roman" charset="0"/>
                <a:ea typeface="Times New Roman" charset="0"/>
                <a:cs typeface="Times New Roman" charset="0"/>
              </a:rPr>
              <a:t>This is what  </a:t>
            </a:r>
            <a:r>
              <a:rPr lang="en-US" dirty="0" err="1" smtClean="0">
                <a:latin typeface="Times New Roman" charset="0"/>
                <a:ea typeface="Times New Roman" charset="0"/>
                <a:cs typeface="Times New Roman" charset="0"/>
              </a:rPr>
              <a:t>Shlonsky</a:t>
            </a:r>
            <a:r>
              <a:rPr lang="en-US" dirty="0" smtClean="0">
                <a:latin typeface="Times New Roman" charset="0"/>
                <a:ea typeface="Times New Roman" charset="0"/>
                <a:cs typeface="Times New Roman" charset="0"/>
              </a:rPr>
              <a:t> means when he claims that there is no ‘independent optional strategy’. </a:t>
            </a:r>
            <a:endParaRPr lang="en-US"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4051693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Times New Roman" charset="0"/>
                <a:ea typeface="Times New Roman" charset="0"/>
                <a:cs typeface="Times New Roman" charset="0"/>
              </a:rPr>
              <a:t>Irish</a:t>
            </a:r>
            <a:endParaRPr lang="en-US" dirty="0">
              <a:solidFill>
                <a:schemeClr val="accent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The pattern of resumption in Irish may present a challenge. On the one hand, the distribution is exactly the same as in Hebrew (see also BP).</a:t>
            </a:r>
          </a:p>
          <a:p>
            <a:r>
              <a:rPr lang="en-US" dirty="0" smtClean="0">
                <a:latin typeface="Times New Roman" charset="0"/>
                <a:ea typeface="Times New Roman" charset="0"/>
                <a:cs typeface="Times New Roman" charset="0"/>
              </a:rPr>
              <a:t>Irish overtly distinguishes between two relative C</a:t>
            </a:r>
            <a:r>
              <a:rPr lang="en-US" baseline="30000" dirty="0" smtClean="0">
                <a:latin typeface="Times New Roman" charset="0"/>
                <a:ea typeface="Times New Roman" charset="0"/>
                <a:cs typeface="Times New Roman" charset="0"/>
              </a:rPr>
              <a:t>0</a:t>
            </a:r>
            <a:r>
              <a:rPr lang="en-US" dirty="0" smtClean="0">
                <a:latin typeface="Times New Roman" charset="0"/>
                <a:ea typeface="Times New Roman" charset="0"/>
                <a:cs typeface="Times New Roman" charset="0"/>
              </a:rPr>
              <a:t> heads, but the cut is distinct.</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13939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latin typeface="Times New Roman" charset="0"/>
                <a:ea typeface="Times New Roman" charset="0"/>
                <a:cs typeface="Times New Roman" charset="0"/>
              </a:rPr>
              <a:t>McCloskey 1990:</a:t>
            </a:r>
          </a:p>
          <a:p>
            <a:pPr marL="514350" indent="-514350">
              <a:buAutoNum type="alphaLcPeriod"/>
            </a:pPr>
            <a:r>
              <a:rPr lang="en-US" dirty="0" smtClean="0">
                <a:latin typeface="Times New Roman" charset="0"/>
                <a:ea typeface="Times New Roman" charset="0"/>
                <a:cs typeface="Times New Roman" charset="0"/>
              </a:rPr>
              <a:t>[</a:t>
            </a:r>
            <a:r>
              <a:rPr lang="en-US" baseline="-25000" dirty="0" smtClean="0">
                <a:latin typeface="Times New Roman" charset="0"/>
                <a:ea typeface="Times New Roman" charset="0"/>
                <a:cs typeface="Times New Roman" charset="0"/>
              </a:rPr>
              <a:t>NP </a:t>
            </a:r>
            <a:r>
              <a:rPr lang="en-US" dirty="0" smtClean="0">
                <a:latin typeface="Times New Roman" charset="0"/>
                <a:ea typeface="Times New Roman" charset="0"/>
                <a:cs typeface="Times New Roman" charset="0"/>
              </a:rPr>
              <a:t> NP [</a:t>
            </a:r>
            <a:r>
              <a:rPr lang="en-US" baseline="-25000" dirty="0" smtClean="0">
                <a:latin typeface="Times New Roman" charset="0"/>
                <a:ea typeface="Times New Roman" charset="0"/>
                <a:cs typeface="Times New Roman" charset="0"/>
              </a:rPr>
              <a:t>CP</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aN</a:t>
            </a:r>
            <a:r>
              <a:rPr lang="en-US" dirty="0" smtClean="0">
                <a:latin typeface="Times New Roman" charset="0"/>
                <a:ea typeface="Times New Roman" charset="0"/>
                <a:cs typeface="Times New Roman" charset="0"/>
              </a:rPr>
              <a:t> [</a:t>
            </a:r>
            <a:r>
              <a:rPr lang="en-US" baseline="-25000" dirty="0" smtClean="0">
                <a:latin typeface="Times New Roman" charset="0"/>
                <a:ea typeface="Times New Roman" charset="0"/>
                <a:cs typeface="Times New Roman" charset="0"/>
              </a:rPr>
              <a:t>IP</a:t>
            </a:r>
            <a:r>
              <a:rPr lang="en-US" dirty="0" smtClean="0">
                <a:latin typeface="Times New Roman" charset="0"/>
                <a:ea typeface="Times New Roman" charset="0"/>
                <a:cs typeface="Times New Roman" charset="0"/>
              </a:rPr>
              <a:t> … pronoun …]]]</a:t>
            </a:r>
          </a:p>
          <a:p>
            <a:pPr marL="514350" indent="-514350">
              <a:buFont typeface="Arial" pitchFamily="34" charset="0"/>
              <a:buAutoNum type="alphaLcPeriod"/>
            </a:pPr>
            <a:r>
              <a:rPr lang="en-US" dirty="0">
                <a:latin typeface="Times New Roman" charset="0"/>
                <a:ea typeface="Times New Roman" charset="0"/>
                <a:cs typeface="Times New Roman" charset="0"/>
              </a:rPr>
              <a:t>[</a:t>
            </a:r>
            <a:r>
              <a:rPr lang="en-US" baseline="-25000" dirty="0">
                <a:latin typeface="Times New Roman" charset="0"/>
                <a:ea typeface="Times New Roman" charset="0"/>
                <a:cs typeface="Times New Roman" charset="0"/>
              </a:rPr>
              <a:t>NP </a:t>
            </a:r>
            <a:r>
              <a:rPr lang="en-US" dirty="0">
                <a:latin typeface="Times New Roman" charset="0"/>
                <a:ea typeface="Times New Roman" charset="0"/>
                <a:cs typeface="Times New Roman" charset="0"/>
              </a:rPr>
              <a:t> NP [</a:t>
            </a:r>
            <a:r>
              <a:rPr lang="en-US" baseline="-25000" dirty="0">
                <a:latin typeface="Times New Roman" charset="0"/>
                <a:ea typeface="Times New Roman" charset="0"/>
                <a:cs typeface="Times New Roman" charset="0"/>
              </a:rPr>
              <a:t>CP</a:t>
            </a:r>
            <a:r>
              <a:rPr lang="en-US" dirty="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aL</a:t>
            </a:r>
            <a:r>
              <a:rPr lang="en-US" dirty="0" smtClean="0">
                <a:latin typeface="Times New Roman" charset="0"/>
                <a:ea typeface="Times New Roman" charset="0"/>
                <a:cs typeface="Times New Roman" charset="0"/>
              </a:rPr>
              <a:t> </a:t>
            </a:r>
            <a:r>
              <a:rPr lang="en-US" dirty="0">
                <a:latin typeface="Times New Roman" charset="0"/>
                <a:ea typeface="Times New Roman" charset="0"/>
                <a:cs typeface="Times New Roman" charset="0"/>
              </a:rPr>
              <a:t>[</a:t>
            </a:r>
            <a:r>
              <a:rPr lang="en-US" baseline="-25000" dirty="0">
                <a:latin typeface="Times New Roman" charset="0"/>
                <a:ea typeface="Times New Roman" charset="0"/>
                <a:cs typeface="Times New Roman" charset="0"/>
              </a:rPr>
              <a:t>IP</a:t>
            </a:r>
            <a:r>
              <a:rPr lang="en-US" dirty="0">
                <a:latin typeface="Times New Roman" charset="0"/>
                <a:ea typeface="Times New Roman" charset="0"/>
                <a:cs typeface="Times New Roman" charset="0"/>
              </a:rPr>
              <a:t> … t</a:t>
            </a:r>
            <a:r>
              <a:rPr lang="en-US" dirty="0" smtClean="0">
                <a:latin typeface="Times New Roman" charset="0"/>
                <a:ea typeface="Times New Roman" charset="0"/>
                <a:cs typeface="Times New Roman" charset="0"/>
              </a:rPr>
              <a:t> </a:t>
            </a:r>
            <a:r>
              <a:rPr lang="en-US" dirty="0">
                <a:latin typeface="Times New Roman" charset="0"/>
                <a:ea typeface="Times New Roman" charset="0"/>
                <a:cs typeface="Times New Roman" charset="0"/>
              </a:rPr>
              <a:t>…]]]</a:t>
            </a:r>
          </a:p>
          <a:p>
            <a:pPr marL="514350" indent="-514350">
              <a:buFont typeface="Arial" pitchFamily="34" charset="0"/>
              <a:buAutoNum type="alphaLcPeriod"/>
            </a:pPr>
            <a:r>
              <a:rPr lang="en-US" dirty="0">
                <a:latin typeface="Times New Roman" charset="0"/>
                <a:ea typeface="Times New Roman" charset="0"/>
                <a:cs typeface="Times New Roman" charset="0"/>
              </a:rPr>
              <a:t>[</a:t>
            </a:r>
            <a:r>
              <a:rPr lang="en-US" baseline="-25000" dirty="0">
                <a:latin typeface="Times New Roman" charset="0"/>
                <a:ea typeface="Times New Roman" charset="0"/>
                <a:cs typeface="Times New Roman" charset="0"/>
              </a:rPr>
              <a:t>NP </a:t>
            </a:r>
            <a:r>
              <a:rPr lang="en-US" dirty="0">
                <a:latin typeface="Times New Roman" charset="0"/>
                <a:ea typeface="Times New Roman" charset="0"/>
                <a:cs typeface="Times New Roman" charset="0"/>
              </a:rPr>
              <a:t> NP [</a:t>
            </a:r>
            <a:r>
              <a:rPr lang="en-US" baseline="-25000" dirty="0">
                <a:latin typeface="Times New Roman" charset="0"/>
                <a:ea typeface="Times New Roman" charset="0"/>
                <a:cs typeface="Times New Roman" charset="0"/>
              </a:rPr>
              <a:t>CP</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aN</a:t>
            </a:r>
            <a:r>
              <a:rPr lang="en-US" dirty="0">
                <a:latin typeface="Times New Roman" charset="0"/>
                <a:ea typeface="Times New Roman" charset="0"/>
                <a:cs typeface="Times New Roman" charset="0"/>
              </a:rPr>
              <a:t> [</a:t>
            </a:r>
            <a:r>
              <a:rPr lang="en-US" baseline="-25000" dirty="0">
                <a:latin typeface="Times New Roman" charset="0"/>
                <a:ea typeface="Times New Roman" charset="0"/>
                <a:cs typeface="Times New Roman" charset="0"/>
              </a:rPr>
              <a:t>IP</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a:t>
            </a:r>
            <a:r>
              <a:rPr lang="en-US" baseline="-25000" dirty="0" smtClean="0">
                <a:latin typeface="Times New Roman" charset="0"/>
                <a:ea typeface="Times New Roman" charset="0"/>
                <a:cs typeface="Times New Roman" charset="0"/>
              </a:rPr>
              <a:t>CP</a:t>
            </a:r>
            <a:r>
              <a:rPr lang="en-US" dirty="0" smtClean="0">
                <a:latin typeface="Times New Roman" charset="0"/>
                <a:ea typeface="Times New Roman" charset="0"/>
                <a:cs typeface="Times New Roman" charset="0"/>
              </a:rPr>
              <a:t> go [</a:t>
            </a:r>
            <a:r>
              <a:rPr lang="en-US" baseline="-25000" dirty="0" smtClean="0">
                <a:latin typeface="Times New Roman" charset="0"/>
                <a:ea typeface="Times New Roman" charset="0"/>
                <a:cs typeface="Times New Roman" charset="0"/>
              </a:rPr>
              <a:t>IP</a:t>
            </a:r>
            <a:r>
              <a:rPr lang="en-US" dirty="0" smtClean="0">
                <a:latin typeface="Times New Roman" charset="0"/>
                <a:ea typeface="Times New Roman" charset="0"/>
                <a:cs typeface="Times New Roman" charset="0"/>
              </a:rPr>
              <a:t>...pronoun …]]]]]</a:t>
            </a:r>
          </a:p>
          <a:p>
            <a:pPr marL="514350" indent="-514350">
              <a:buFont typeface="Arial" pitchFamily="34" charset="0"/>
              <a:buAutoNum type="alphaLcPeriod"/>
            </a:pPr>
            <a:r>
              <a:rPr lang="en-US" dirty="0">
                <a:latin typeface="Times New Roman" charset="0"/>
                <a:ea typeface="Times New Roman" charset="0"/>
                <a:cs typeface="Times New Roman" charset="0"/>
              </a:rPr>
              <a:t>[</a:t>
            </a:r>
            <a:r>
              <a:rPr lang="en-US" baseline="-25000" dirty="0">
                <a:latin typeface="Times New Roman" charset="0"/>
                <a:ea typeface="Times New Roman" charset="0"/>
                <a:cs typeface="Times New Roman" charset="0"/>
              </a:rPr>
              <a:t>NP </a:t>
            </a:r>
            <a:r>
              <a:rPr lang="en-US" dirty="0">
                <a:latin typeface="Times New Roman" charset="0"/>
                <a:ea typeface="Times New Roman" charset="0"/>
                <a:cs typeface="Times New Roman" charset="0"/>
              </a:rPr>
              <a:t> NP [</a:t>
            </a:r>
            <a:r>
              <a:rPr lang="en-US" baseline="-25000" dirty="0">
                <a:latin typeface="Times New Roman" charset="0"/>
                <a:ea typeface="Times New Roman" charset="0"/>
                <a:cs typeface="Times New Roman" charset="0"/>
              </a:rPr>
              <a:t>CP</a:t>
            </a:r>
            <a:r>
              <a:rPr lang="en-US" dirty="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aL</a:t>
            </a:r>
            <a:r>
              <a:rPr lang="en-US" dirty="0" smtClean="0">
                <a:latin typeface="Times New Roman" charset="0"/>
                <a:ea typeface="Times New Roman" charset="0"/>
                <a:cs typeface="Times New Roman" charset="0"/>
              </a:rPr>
              <a:t> </a:t>
            </a:r>
            <a:r>
              <a:rPr lang="en-US" dirty="0">
                <a:latin typeface="Times New Roman" charset="0"/>
                <a:ea typeface="Times New Roman" charset="0"/>
                <a:cs typeface="Times New Roman" charset="0"/>
              </a:rPr>
              <a:t>[</a:t>
            </a:r>
            <a:r>
              <a:rPr lang="en-US" baseline="-25000" dirty="0">
                <a:latin typeface="Times New Roman" charset="0"/>
                <a:ea typeface="Times New Roman" charset="0"/>
                <a:cs typeface="Times New Roman" charset="0"/>
              </a:rPr>
              <a:t>IP</a:t>
            </a:r>
            <a:r>
              <a:rPr lang="en-US" dirty="0">
                <a:latin typeface="Times New Roman" charset="0"/>
                <a:ea typeface="Times New Roman" charset="0"/>
                <a:cs typeface="Times New Roman" charset="0"/>
              </a:rPr>
              <a:t> …[</a:t>
            </a:r>
            <a:r>
              <a:rPr lang="en-US" baseline="-25000" dirty="0">
                <a:latin typeface="Times New Roman" charset="0"/>
                <a:ea typeface="Times New Roman" charset="0"/>
                <a:cs typeface="Times New Roman" charset="0"/>
              </a:rPr>
              <a:t>CP</a:t>
            </a:r>
            <a:r>
              <a:rPr lang="en-US" dirty="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aL</a:t>
            </a:r>
            <a:r>
              <a:rPr lang="en-US" dirty="0" smtClean="0">
                <a:latin typeface="Times New Roman" charset="0"/>
                <a:ea typeface="Times New Roman" charset="0"/>
                <a:cs typeface="Times New Roman" charset="0"/>
              </a:rPr>
              <a:t> </a:t>
            </a:r>
            <a:r>
              <a:rPr lang="en-US" dirty="0">
                <a:latin typeface="Times New Roman" charset="0"/>
                <a:ea typeface="Times New Roman" charset="0"/>
                <a:cs typeface="Times New Roman" charset="0"/>
              </a:rPr>
              <a:t>[</a:t>
            </a:r>
            <a:r>
              <a:rPr lang="en-US" baseline="-25000" dirty="0" smtClean="0">
                <a:latin typeface="Times New Roman" charset="0"/>
                <a:ea typeface="Times New Roman" charset="0"/>
                <a:cs typeface="Times New Roman" charset="0"/>
              </a:rPr>
              <a:t>IP</a:t>
            </a:r>
            <a:r>
              <a:rPr lang="en-US" dirty="0" smtClean="0">
                <a:latin typeface="Times New Roman" charset="0"/>
                <a:ea typeface="Times New Roman" charset="0"/>
                <a:cs typeface="Times New Roman" charset="0"/>
              </a:rPr>
              <a:t>… t …]]]]]</a:t>
            </a:r>
          </a:p>
          <a:p>
            <a:pPr marL="514350" indent="-514350">
              <a:buFont typeface="Arial" pitchFamily="34" charset="0"/>
              <a:buAutoNum type="alphaLcPeriod"/>
            </a:pPr>
            <a:endParaRPr lang="en-US" dirty="0">
              <a:latin typeface="Times New Roman" charset="0"/>
              <a:ea typeface="Times New Roman" charset="0"/>
              <a:cs typeface="Times New Roman" charset="0"/>
            </a:endParaRPr>
          </a:p>
          <a:p>
            <a:pPr>
              <a:buFont typeface="Arial" charset="0"/>
              <a:buChar char="•"/>
            </a:pPr>
            <a:r>
              <a:rPr lang="en-US" dirty="0" smtClean="0">
                <a:latin typeface="Times New Roman" charset="0"/>
                <a:ea typeface="Times New Roman" charset="0"/>
                <a:cs typeface="Times New Roman" charset="0"/>
              </a:rPr>
              <a:t>McCloskey 2002: </a:t>
            </a:r>
          </a:p>
          <a:p>
            <a:pPr marL="0" indent="0">
              <a:buNone/>
            </a:pPr>
            <a:r>
              <a:rPr lang="en-US" dirty="0" err="1" smtClean="0">
                <a:latin typeface="Times New Roman" charset="0"/>
                <a:ea typeface="Times New Roman" charset="0"/>
                <a:cs typeface="Times New Roman" charset="0"/>
              </a:rPr>
              <a:t>aN</a:t>
            </a:r>
            <a:r>
              <a:rPr lang="en-US" dirty="0" smtClean="0">
                <a:latin typeface="Times New Roman" charset="0"/>
                <a:ea typeface="Times New Roman" charset="0"/>
                <a:cs typeface="Times New Roman" charset="0"/>
              </a:rPr>
              <a:t> for External </a:t>
            </a:r>
            <a:r>
              <a:rPr lang="en-US" dirty="0">
                <a:latin typeface="Times New Roman" charset="0"/>
                <a:ea typeface="Times New Roman" charset="0"/>
                <a:cs typeface="Times New Roman" charset="0"/>
              </a:rPr>
              <a:t>M</a:t>
            </a:r>
            <a:r>
              <a:rPr lang="en-US" dirty="0" smtClean="0">
                <a:latin typeface="Times New Roman" charset="0"/>
                <a:ea typeface="Times New Roman" charset="0"/>
                <a:cs typeface="Times New Roman" charset="0"/>
              </a:rPr>
              <a:t>erge; </a:t>
            </a:r>
            <a:r>
              <a:rPr lang="en-US" dirty="0" err="1" smtClean="0">
                <a:latin typeface="Times New Roman" charset="0"/>
                <a:ea typeface="Times New Roman" charset="0"/>
                <a:cs typeface="Times New Roman" charset="0"/>
              </a:rPr>
              <a:t>aL</a:t>
            </a:r>
            <a:r>
              <a:rPr lang="en-US" dirty="0" smtClean="0">
                <a:latin typeface="Times New Roman" charset="0"/>
                <a:ea typeface="Times New Roman" charset="0"/>
                <a:cs typeface="Times New Roman" charset="0"/>
              </a:rPr>
              <a:t> for Internal </a:t>
            </a:r>
            <a:r>
              <a:rPr lang="en-US" dirty="0">
                <a:latin typeface="Times New Roman" charset="0"/>
                <a:ea typeface="Times New Roman" charset="0"/>
                <a:cs typeface="Times New Roman" charset="0"/>
              </a:rPr>
              <a:t>M</a:t>
            </a:r>
            <a:r>
              <a:rPr lang="en-US" dirty="0" smtClean="0">
                <a:latin typeface="Times New Roman" charset="0"/>
                <a:ea typeface="Times New Roman" charset="0"/>
                <a:cs typeface="Times New Roman" charset="0"/>
              </a:rPr>
              <a:t>erge</a:t>
            </a:r>
            <a:endParaRPr lang="en-US" dirty="0">
              <a:latin typeface="Times New Roman" charset="0"/>
              <a:ea typeface="Times New Roman" charset="0"/>
              <a:cs typeface="Times New Roman" charset="0"/>
            </a:endParaRPr>
          </a:p>
          <a:p>
            <a:pPr marL="514350" indent="-514350">
              <a:buFont typeface="Arial" pitchFamily="34" charset="0"/>
              <a:buAutoNum type="alphaLcPeriod"/>
            </a:pPr>
            <a:endParaRPr lang="en-US" dirty="0">
              <a:latin typeface="Times New Roman" charset="0"/>
              <a:ea typeface="Times New Roman" charset="0"/>
              <a:cs typeface="Times New Roman" charset="0"/>
            </a:endParaRPr>
          </a:p>
          <a:p>
            <a:pPr marL="514350" indent="-514350">
              <a:buAutoNum type="alphaLcPeriod"/>
            </a:pPr>
            <a:endParaRPr lang="en-US" dirty="0">
              <a:latin typeface="Times New Roman" charset="0"/>
              <a:ea typeface="Times New Roman" charset="0"/>
              <a:cs typeface="Times New Roman" charset="0"/>
            </a:endParaRPr>
          </a:p>
        </p:txBody>
      </p:sp>
      <p:sp>
        <p:nvSpPr>
          <p:cNvPr id="5" name="TextBox 4"/>
          <p:cNvSpPr txBox="1"/>
          <p:nvPr/>
        </p:nvSpPr>
        <p:spPr>
          <a:xfrm>
            <a:off x="3800104" y="1911927"/>
            <a:ext cx="184731" cy="646331"/>
          </a:xfrm>
          <a:prstGeom prst="rect">
            <a:avLst/>
          </a:prstGeom>
          <a:noFill/>
        </p:spPr>
        <p:txBody>
          <a:bodyPr wrap="none" rtlCol="0">
            <a:spAutoFit/>
          </a:bodyPr>
          <a:lstStyle/>
          <a:p>
            <a:endParaRPr lang="en-US" dirty="0" smtClean="0"/>
          </a:p>
          <a:p>
            <a:endParaRPr lang="en-US" dirty="0"/>
          </a:p>
        </p:txBody>
      </p:sp>
    </p:spTree>
    <p:extLst>
      <p:ext uri="{BB962C8B-B14F-4D97-AF65-F5344CB8AC3E}">
        <p14:creationId xmlns:p14="http://schemas.microsoft.com/office/powerpoint/2010/main" val="3718209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charset="0"/>
                <a:ea typeface="Times New Roman" charset="0"/>
                <a:cs typeface="Times New Roman" charset="0"/>
              </a:rPr>
              <a:t>It’s a bit surprising that Irish and Hebrew would have 2 distinct C</a:t>
            </a:r>
            <a:r>
              <a:rPr lang="en-US" baseline="30000" dirty="0" smtClean="0">
                <a:latin typeface="Times New Roman" charset="0"/>
                <a:ea typeface="Times New Roman" charset="0"/>
                <a:cs typeface="Times New Roman" charset="0"/>
              </a:rPr>
              <a:t>0</a:t>
            </a:r>
            <a:r>
              <a:rPr lang="en-US" dirty="0" smtClean="0">
                <a:latin typeface="Times New Roman" charset="0"/>
                <a:ea typeface="Times New Roman" charset="0"/>
                <a:cs typeface="Times New Roman" charset="0"/>
              </a:rPr>
              <a:t> ambiguities when the distribution is identical.</a:t>
            </a:r>
          </a:p>
          <a:p>
            <a:r>
              <a:rPr lang="en-US" dirty="0" err="1" smtClean="0">
                <a:latin typeface="Times New Roman" charset="0"/>
                <a:ea typeface="Times New Roman" charset="0"/>
                <a:cs typeface="Times New Roman" charset="0"/>
              </a:rPr>
              <a:t>Shlonsky</a:t>
            </a:r>
            <a:r>
              <a:rPr lang="en-US" dirty="0" smtClean="0">
                <a:latin typeface="Times New Roman" charset="0"/>
                <a:ea typeface="Times New Roman" charset="0"/>
                <a:cs typeface="Times New Roman" charset="0"/>
              </a:rPr>
              <a:t>: the Hebrew A/</a:t>
            </a:r>
            <a:r>
              <a:rPr lang="en-US" dirty="0" err="1" smtClean="0">
                <a:latin typeface="Times New Roman" pitchFamily="18" charset="0"/>
                <a:cs typeface="Times New Roman" pitchFamily="18" charset="0"/>
              </a:rPr>
              <a:t>Ā</a:t>
            </a:r>
            <a:r>
              <a:rPr lang="en-US" dirty="0" smtClean="0">
                <a:latin typeface="Times New Roman" pitchFamily="18" charset="0"/>
                <a:cs typeface="Times New Roman" pitchFamily="18" charset="0"/>
              </a:rPr>
              <a:t> division exists in Irish as well, as a subdivision of non-</a:t>
            </a:r>
            <a:r>
              <a:rPr lang="en-US" dirty="0" err="1" smtClean="0">
                <a:latin typeface="Times New Roman" pitchFamily="18" charset="0"/>
                <a:cs typeface="Times New Roman" pitchFamily="18" charset="0"/>
              </a:rPr>
              <a:t>aN.</a:t>
            </a:r>
            <a:r>
              <a:rPr lang="en-US" dirty="0" smtClean="0">
                <a:latin typeface="Times New Roman" pitchFamily="18" charset="0"/>
                <a:cs typeface="Times New Roman" pitchFamily="18" charset="0"/>
              </a:rPr>
              <a:t> </a:t>
            </a:r>
          </a:p>
          <a:p>
            <a:r>
              <a:rPr lang="en-US" i="1" dirty="0" err="1" smtClean="0">
                <a:latin typeface="Times New Roman" pitchFamily="18" charset="0"/>
                <a:cs typeface="Times New Roman" pitchFamily="18" charset="0"/>
              </a:rPr>
              <a:t>aN</a:t>
            </a:r>
            <a:r>
              <a:rPr lang="en-US" dirty="0" smtClean="0">
                <a:latin typeface="Times New Roman" pitchFamily="18" charset="0"/>
                <a:cs typeface="Times New Roman" pitchFamily="18" charset="0"/>
              </a:rPr>
              <a:t>: external merge. </a:t>
            </a:r>
            <a:r>
              <a:rPr lang="en-US" i="1" dirty="0" smtClean="0">
                <a:latin typeface="Times New Roman" pitchFamily="18" charset="0"/>
                <a:cs typeface="Times New Roman" pitchFamily="18" charset="0"/>
              </a:rPr>
              <a:t>go</a:t>
            </a:r>
            <a:r>
              <a:rPr lang="en-US" dirty="0" smtClean="0">
                <a:latin typeface="Times New Roman" pitchFamily="18" charset="0"/>
                <a:cs typeface="Times New Roman" pitchFamily="18" charset="0"/>
              </a:rPr>
              <a:t>: empty or internal merge; when internal merge: </a:t>
            </a:r>
            <a:r>
              <a:rPr lang="en-US" i="1" dirty="0" err="1" smtClean="0">
                <a:latin typeface="Times New Roman" pitchFamily="18" charset="0"/>
                <a:cs typeface="Times New Roman" pitchFamily="18" charset="0"/>
              </a:rPr>
              <a:t>go</a:t>
            </a:r>
            <a:r>
              <a:rPr lang="en-US" dirty="0" err="1" smtClean="0">
                <a:latin typeface="Times New Roman" pitchFamily="18" charset="0"/>
                <a:cs typeface="Times New Roman" pitchFamily="18" charset="0"/>
                <a:sym typeface="Wingdings"/>
              </a:rPr>
              <a:t></a:t>
            </a:r>
            <a:r>
              <a:rPr lang="en-US" i="1" dirty="0" err="1" smtClean="0">
                <a:latin typeface="Times New Roman" pitchFamily="18" charset="0"/>
                <a:cs typeface="Times New Roman" pitchFamily="18" charset="0"/>
                <a:sym typeface="Wingdings"/>
              </a:rPr>
              <a:t>aL</a:t>
            </a:r>
            <a:r>
              <a:rPr lang="en-US" dirty="0" smtClean="0">
                <a:latin typeface="Times New Roman" pitchFamily="18" charset="0"/>
                <a:cs typeface="Times New Roman" pitchFamily="18" charset="0"/>
                <a:sym typeface="Wingdings"/>
              </a:rPr>
              <a:t>.</a:t>
            </a:r>
          </a:p>
        </p:txBody>
      </p:sp>
    </p:spTree>
    <p:extLst>
      <p:ext uri="{BB962C8B-B14F-4D97-AF65-F5344CB8AC3E}">
        <p14:creationId xmlns:p14="http://schemas.microsoft.com/office/powerpoint/2010/main" val="174955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latin typeface="Times New Roman" pitchFamily="18" charset="0"/>
                <a:cs typeface="Times New Roman" pitchFamily="18" charset="0"/>
                <a:sym typeface="Wingdings"/>
              </a:rPr>
              <a:t>go</a:t>
            </a:r>
            <a:r>
              <a:rPr lang="en-US" dirty="0">
                <a:latin typeface="Times New Roman" pitchFamily="18" charset="0"/>
                <a:cs typeface="Times New Roman" pitchFamily="18" charset="0"/>
                <a:sym typeface="Wingdings"/>
              </a:rPr>
              <a:t>/</a:t>
            </a:r>
            <a:r>
              <a:rPr lang="en-US" i="1" dirty="0" err="1">
                <a:latin typeface="Times New Roman" pitchFamily="18" charset="0"/>
                <a:cs typeface="Times New Roman" pitchFamily="18" charset="0"/>
                <a:sym typeface="Wingdings"/>
              </a:rPr>
              <a:t>aL</a:t>
            </a:r>
            <a:r>
              <a:rPr lang="en-US" dirty="0">
                <a:latin typeface="Times New Roman" pitchFamily="18" charset="0"/>
                <a:cs typeface="Times New Roman" pitchFamily="18" charset="0"/>
                <a:sym typeface="Wingdings"/>
              </a:rPr>
              <a:t> has an A-specifier. </a:t>
            </a:r>
            <a:endParaRPr lang="en-US" dirty="0" smtClean="0">
              <a:latin typeface="Times New Roman" pitchFamily="18" charset="0"/>
              <a:cs typeface="Times New Roman" pitchFamily="18" charset="0"/>
              <a:sym typeface="Wingdings"/>
            </a:endParaRPr>
          </a:p>
          <a:p>
            <a:r>
              <a:rPr lang="en-US" dirty="0" err="1" smtClean="0">
                <a:latin typeface="Times New Roman" pitchFamily="18" charset="0"/>
                <a:cs typeface="Times New Roman" pitchFamily="18" charset="0"/>
                <a:sym typeface="Wingdings"/>
              </a:rPr>
              <a:t>aN</a:t>
            </a:r>
            <a:r>
              <a:rPr lang="en-US" dirty="0" smtClean="0">
                <a:latin typeface="Times New Roman" pitchFamily="18" charset="0"/>
                <a:cs typeface="Times New Roman" pitchFamily="18" charset="0"/>
                <a:sym typeface="Wingdings"/>
              </a:rPr>
              <a:t> </a:t>
            </a:r>
            <a:r>
              <a:rPr lang="en-US" dirty="0">
                <a:latin typeface="Times New Roman" pitchFamily="18" charset="0"/>
                <a:cs typeface="Times New Roman" pitchFamily="18" charset="0"/>
                <a:sym typeface="Wingdings"/>
              </a:rPr>
              <a:t>is selected when movement is excluded </a:t>
            </a:r>
            <a:r>
              <a:rPr lang="en-US" dirty="0" smtClean="0">
                <a:latin typeface="Times New Roman" pitchFamily="18" charset="0"/>
                <a:cs typeface="Times New Roman" pitchFamily="18" charset="0"/>
                <a:sym typeface="Wingdings"/>
              </a:rPr>
              <a:t>and we </a:t>
            </a:r>
            <a:r>
              <a:rPr lang="en-US" dirty="0">
                <a:latin typeface="Times New Roman" pitchFamily="18" charset="0"/>
                <a:cs typeface="Times New Roman" pitchFamily="18" charset="0"/>
                <a:sym typeface="Wingdings"/>
              </a:rPr>
              <a:t>need a </a:t>
            </a:r>
            <a:r>
              <a:rPr lang="en-US" dirty="0" smtClean="0">
                <a:latin typeface="Times New Roman" pitchFamily="18" charset="0"/>
                <a:cs typeface="Times New Roman" pitchFamily="18" charset="0"/>
                <a:sym typeface="Wingdings"/>
              </a:rPr>
              <a:t>pronoun.</a:t>
            </a:r>
          </a:p>
          <a:p>
            <a:r>
              <a:rPr lang="en-US" dirty="0" smtClean="0">
                <a:latin typeface="Times New Roman" pitchFamily="18" charset="0"/>
                <a:cs typeface="Times New Roman" pitchFamily="18" charset="0"/>
                <a:sym typeface="Wingdings"/>
              </a:rPr>
              <a:t>It isn’t clear why movement is grammatical in the direct object and embedded subject cases.</a:t>
            </a:r>
          </a:p>
          <a:p>
            <a:r>
              <a:rPr lang="en-US" dirty="0" smtClean="0">
                <a:latin typeface="Times New Roman" pitchFamily="18" charset="0"/>
                <a:cs typeface="Times New Roman" pitchFamily="18" charset="0"/>
                <a:sym typeface="Wingdings"/>
              </a:rPr>
              <a:t>It also isn’t so clear how </a:t>
            </a:r>
            <a:r>
              <a:rPr lang="en-US" i="1" dirty="0" err="1" smtClean="0">
                <a:latin typeface="Times New Roman" pitchFamily="18" charset="0"/>
                <a:cs typeface="Times New Roman" pitchFamily="18" charset="0"/>
                <a:sym typeface="Wingdings"/>
              </a:rPr>
              <a:t>aL</a:t>
            </a:r>
            <a:r>
              <a:rPr lang="en-US" dirty="0" err="1" smtClean="0">
                <a:latin typeface="Times New Roman" pitchFamily="18" charset="0"/>
                <a:cs typeface="Times New Roman" pitchFamily="18" charset="0"/>
                <a:sym typeface="Wingdings"/>
              </a:rPr>
              <a:t></a:t>
            </a:r>
            <a:r>
              <a:rPr lang="en-US" i="1" dirty="0" err="1" smtClean="0">
                <a:latin typeface="Times New Roman" pitchFamily="18" charset="0"/>
                <a:cs typeface="Times New Roman" pitchFamily="18" charset="0"/>
                <a:sym typeface="Wingdings"/>
              </a:rPr>
              <a:t>aN</a:t>
            </a:r>
            <a:r>
              <a:rPr lang="en-US" dirty="0" smtClean="0">
                <a:latin typeface="Times New Roman" pitchFamily="18" charset="0"/>
                <a:cs typeface="Times New Roman" pitchFamily="18" charset="0"/>
                <a:sym typeface="Wingdings"/>
              </a:rPr>
              <a:t> conversion happens.</a:t>
            </a:r>
            <a:endParaRPr lang="en-US"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99016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2"/>
                </a:solidFill>
                <a:latin typeface="Times New Roman" charset="0"/>
                <a:ea typeface="Times New Roman" charset="0"/>
                <a:cs typeface="Times New Roman" charset="0"/>
              </a:rPr>
              <a:t>Resumptives</a:t>
            </a:r>
            <a:r>
              <a:rPr lang="en-US" dirty="0" smtClean="0">
                <a:solidFill>
                  <a:schemeClr val="accent2"/>
                </a:solidFill>
                <a:latin typeface="Times New Roman" charset="0"/>
                <a:ea typeface="Times New Roman" charset="0"/>
                <a:cs typeface="Times New Roman" charset="0"/>
              </a:rPr>
              <a:t> as LF variables</a:t>
            </a:r>
            <a:endParaRPr lang="en-US" dirty="0">
              <a:solidFill>
                <a:schemeClr val="accent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charset="0"/>
                <a:ea typeface="Times New Roman" charset="0"/>
                <a:cs typeface="Times New Roman" charset="0"/>
              </a:rPr>
              <a:t>If </a:t>
            </a:r>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arise when </a:t>
            </a:r>
            <a:r>
              <a:rPr lang="en-US" dirty="0" err="1" smtClean="0">
                <a:latin typeface="Times New Roman" charset="0"/>
                <a:ea typeface="Times New Roman" charset="0"/>
                <a:cs typeface="Times New Roman" charset="0"/>
              </a:rPr>
              <a:t>specCP</a:t>
            </a:r>
            <a:r>
              <a:rPr lang="en-US" dirty="0" smtClean="0">
                <a:latin typeface="Times New Roman" charset="0"/>
                <a:ea typeface="Times New Roman" charset="0"/>
                <a:cs typeface="Times New Roman" charset="0"/>
              </a:rPr>
              <a:t> is an A-position, and </a:t>
            </a:r>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are variables, and variables involve </a:t>
            </a:r>
            <a:r>
              <a:rPr lang="en-US" dirty="0" err="1" smtClean="0">
                <a:latin typeface="Times New Roman" pitchFamily="18" charset="0"/>
                <a:cs typeface="Times New Roman" pitchFamily="18" charset="0"/>
              </a:rPr>
              <a:t>Ā</a:t>
            </a:r>
            <a:r>
              <a:rPr lang="en-US" dirty="0" smtClean="0">
                <a:latin typeface="Times New Roman" pitchFamily="18" charset="0"/>
                <a:cs typeface="Times New Roman" pitchFamily="18" charset="0"/>
              </a:rPr>
              <a:t>-binding, something needs to be said.</a:t>
            </a:r>
          </a:p>
          <a:p>
            <a:r>
              <a:rPr lang="en-US" dirty="0" err="1" smtClean="0">
                <a:latin typeface="Times New Roman" pitchFamily="18" charset="0"/>
                <a:ea typeface="Times New Roman" charset="0"/>
                <a:cs typeface="Times New Roman" pitchFamily="18" charset="0"/>
              </a:rPr>
              <a:t>Shlonsky</a:t>
            </a:r>
            <a:r>
              <a:rPr lang="en-US" dirty="0" smtClean="0">
                <a:latin typeface="Times New Roman" pitchFamily="18" charset="0"/>
                <a:ea typeface="Times New Roman" charset="0"/>
                <a:cs typeface="Times New Roman" pitchFamily="18" charset="0"/>
              </a:rPr>
              <a:t>: </a:t>
            </a:r>
            <a:r>
              <a:rPr lang="en-US" dirty="0" err="1" smtClean="0">
                <a:latin typeface="Times New Roman" pitchFamily="18" charset="0"/>
                <a:ea typeface="Times New Roman" charset="0"/>
                <a:cs typeface="Times New Roman" pitchFamily="18" charset="0"/>
              </a:rPr>
              <a:t>resumptives</a:t>
            </a:r>
            <a:r>
              <a:rPr lang="en-US" dirty="0" smtClean="0">
                <a:latin typeface="Times New Roman" pitchFamily="18" charset="0"/>
                <a:ea typeface="Times New Roman" charset="0"/>
                <a:cs typeface="Times New Roman" pitchFamily="18" charset="0"/>
              </a:rPr>
              <a:t> </a:t>
            </a:r>
            <a:r>
              <a:rPr lang="en-US" i="1" dirty="0" smtClean="0">
                <a:latin typeface="Times New Roman" pitchFamily="18" charset="0"/>
                <a:ea typeface="Times New Roman" charset="0"/>
                <a:cs typeface="Times New Roman" pitchFamily="18" charset="0"/>
              </a:rPr>
              <a:t>are</a:t>
            </a:r>
            <a:r>
              <a:rPr lang="en-US" dirty="0" smtClean="0">
                <a:latin typeface="Times New Roman" pitchFamily="18" charset="0"/>
                <a:ea typeface="Times New Roman" charset="0"/>
                <a:cs typeface="Times New Roman" pitchFamily="18" charset="0"/>
              </a:rPr>
              <a:t> variables, and they mean more or less what gaps mean (or the chains which include them).</a:t>
            </a:r>
          </a:p>
          <a:p>
            <a:r>
              <a:rPr lang="en-US" dirty="0">
                <a:latin typeface="Times New Roman" pitchFamily="18" charset="0"/>
                <a:ea typeface="Times New Roman" charset="0"/>
                <a:cs typeface="Times New Roman" pitchFamily="18" charset="0"/>
              </a:rPr>
              <a:t>T</a:t>
            </a:r>
            <a:r>
              <a:rPr lang="en-US" dirty="0" smtClean="0">
                <a:latin typeface="Times New Roman" pitchFamily="18" charset="0"/>
                <a:ea typeface="Times New Roman" charset="0"/>
                <a:cs typeface="Times New Roman" pitchFamily="18" charset="0"/>
              </a:rPr>
              <a:t>hey are variables at LF, after Op moves from </a:t>
            </a:r>
            <a:r>
              <a:rPr lang="en-US" dirty="0" err="1" smtClean="0">
                <a:latin typeface="Times New Roman" pitchFamily="18" charset="0"/>
                <a:ea typeface="Times New Roman" charset="0"/>
                <a:cs typeface="Times New Roman" pitchFamily="18" charset="0"/>
              </a:rPr>
              <a:t>specCP</a:t>
            </a:r>
            <a:r>
              <a:rPr lang="en-US" dirty="0" smtClean="0">
                <a:latin typeface="Times New Roman" pitchFamily="18" charset="0"/>
                <a:ea typeface="Times New Roman" charset="0"/>
                <a:cs typeface="Times New Roman" pitchFamily="18" charset="0"/>
              </a:rPr>
              <a:t> to adjoin to CP.</a:t>
            </a:r>
          </a:p>
        </p:txBody>
      </p:sp>
    </p:spTree>
    <p:extLst>
      <p:ext uri="{BB962C8B-B14F-4D97-AF65-F5344CB8AC3E}">
        <p14:creationId xmlns:p14="http://schemas.microsoft.com/office/powerpoint/2010/main" val="9825372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Times New Roman" charset="0"/>
                <a:ea typeface="Times New Roman" charset="0"/>
                <a:cs typeface="Times New Roman" charset="0"/>
              </a:rPr>
              <a:t>Weak Crossover</a:t>
            </a:r>
            <a:endParaRPr lang="en-US" dirty="0">
              <a:solidFill>
                <a:schemeClr val="accent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r>
              <a:rPr lang="en-US" dirty="0" err="1" smtClean="0">
                <a:latin typeface="Times New Roman" pitchFamily="18" charset="0"/>
                <a:ea typeface="Times New Roman" charset="0"/>
                <a:cs typeface="Times New Roman" pitchFamily="18" charset="0"/>
              </a:rPr>
              <a:t>Resumptives</a:t>
            </a:r>
            <a:r>
              <a:rPr lang="en-US" dirty="0" smtClean="0">
                <a:latin typeface="Times New Roman" pitchFamily="18" charset="0"/>
                <a:ea typeface="Times New Roman" charset="0"/>
                <a:cs typeface="Times New Roman" pitchFamily="18" charset="0"/>
              </a:rPr>
              <a:t> actually do </a:t>
            </a:r>
            <a:r>
              <a:rPr lang="en-US" dirty="0">
                <a:latin typeface="Times New Roman" pitchFamily="18" charset="0"/>
                <a:ea typeface="Times New Roman" charset="0"/>
                <a:cs typeface="Times New Roman" pitchFamily="18" charset="0"/>
              </a:rPr>
              <a:t>not repair </a:t>
            </a:r>
            <a:r>
              <a:rPr lang="en-US" dirty="0" smtClean="0">
                <a:latin typeface="Times New Roman" pitchFamily="18" charset="0"/>
                <a:ea typeface="Times New Roman" charset="0"/>
                <a:cs typeface="Times New Roman" pitchFamily="18" charset="0"/>
              </a:rPr>
              <a:t>WCO. </a:t>
            </a:r>
          </a:p>
          <a:p>
            <a:pPr marL="0" indent="0">
              <a:buNone/>
            </a:pPr>
            <a:endParaRPr lang="en-US" dirty="0" smtClean="0">
              <a:latin typeface="Times New Roman" pitchFamily="18" charset="0"/>
              <a:ea typeface="Times New Roman" charset="0"/>
              <a:cs typeface="Times New Roman" pitchFamily="18" charset="0"/>
            </a:endParaRPr>
          </a:p>
          <a:p>
            <a:pPr marL="0" indent="0">
              <a:buNone/>
            </a:pPr>
            <a:r>
              <a:rPr lang="en-US" dirty="0" smtClean="0">
                <a:latin typeface="Times New Roman" pitchFamily="18" charset="0"/>
                <a:ea typeface="Times New Roman" charset="0"/>
                <a:cs typeface="Times New Roman" pitchFamily="18" charset="0"/>
              </a:rPr>
              <a:t>*/? </a:t>
            </a:r>
            <a:r>
              <a:rPr lang="en-US" dirty="0" err="1" smtClean="0">
                <a:latin typeface="Times New Roman" pitchFamily="18" charset="0"/>
                <a:ea typeface="Times New Roman" charset="0"/>
                <a:cs typeface="Times New Roman" pitchFamily="18" charset="0"/>
              </a:rPr>
              <a:t>ze</a:t>
            </a:r>
            <a:r>
              <a:rPr lang="en-US" dirty="0" smtClean="0">
                <a:latin typeface="Times New Roman" pitchFamily="18" charset="0"/>
                <a:ea typeface="Times New Roman" charset="0"/>
                <a:cs typeface="Times New Roman" pitchFamily="18" charset="0"/>
              </a:rPr>
              <a:t> ha-</a:t>
            </a:r>
            <a:r>
              <a:rPr lang="en-US" dirty="0" err="1" smtClean="0">
                <a:latin typeface="Times New Roman" pitchFamily="18" charset="0"/>
                <a:ea typeface="Times New Roman" charset="0"/>
                <a:cs typeface="Times New Roman" pitchFamily="18" charset="0"/>
              </a:rPr>
              <a:t>baxur</a:t>
            </a:r>
            <a:r>
              <a:rPr lang="en-US" dirty="0" smtClean="0">
                <a:latin typeface="Times New Roman" pitchFamily="18" charset="0"/>
                <a:ea typeface="Times New Roman" charset="0"/>
                <a:cs typeface="Times New Roman" pitchFamily="18" charset="0"/>
              </a:rPr>
              <a:t> Se-</a:t>
            </a:r>
            <a:r>
              <a:rPr lang="en-US" dirty="0" err="1" smtClean="0">
                <a:latin typeface="Times New Roman" pitchFamily="18" charset="0"/>
                <a:ea typeface="Times New Roman" charset="0"/>
                <a:cs typeface="Times New Roman" pitchFamily="18" charset="0"/>
              </a:rPr>
              <a:t>yidati</a:t>
            </a:r>
            <a:r>
              <a:rPr lang="en-US" dirty="0" smtClean="0">
                <a:latin typeface="Times New Roman" pitchFamily="18" charset="0"/>
                <a:ea typeface="Times New Roman" charset="0"/>
                <a:cs typeface="Times New Roman" pitchFamily="18" charset="0"/>
              </a:rPr>
              <a:t>           et [ha-</a:t>
            </a:r>
            <a:r>
              <a:rPr lang="en-US" dirty="0" err="1" smtClean="0">
                <a:latin typeface="Times New Roman" pitchFamily="18" charset="0"/>
                <a:ea typeface="Times New Roman" charset="0"/>
                <a:cs typeface="Times New Roman" pitchFamily="18" charset="0"/>
              </a:rPr>
              <a:t>horim</a:t>
            </a:r>
            <a:r>
              <a:rPr lang="en-US" dirty="0" smtClean="0">
                <a:latin typeface="Times New Roman" pitchFamily="18" charset="0"/>
                <a:ea typeface="Times New Roman" charset="0"/>
                <a:cs typeface="Times New Roman" pitchFamily="18" charset="0"/>
              </a:rPr>
              <a:t> </a:t>
            </a:r>
            <a:r>
              <a:rPr lang="en-US" dirty="0" err="1" smtClean="0">
                <a:latin typeface="Times New Roman" pitchFamily="18" charset="0"/>
                <a:ea typeface="Times New Roman" charset="0"/>
                <a:cs typeface="Times New Roman" pitchFamily="18" charset="0"/>
              </a:rPr>
              <a:t>Sel</a:t>
            </a:r>
            <a:endParaRPr lang="en-US" dirty="0" smtClean="0">
              <a:latin typeface="Times New Roman" pitchFamily="18" charset="0"/>
              <a:ea typeface="Times New Roman" charset="0"/>
              <a:cs typeface="Times New Roman" pitchFamily="18" charset="0"/>
            </a:endParaRPr>
          </a:p>
          <a:p>
            <a:pPr marL="0" indent="0">
              <a:buNone/>
            </a:pPr>
            <a:r>
              <a:rPr lang="en-US" dirty="0">
                <a:latin typeface="Times New Roman" pitchFamily="18" charset="0"/>
                <a:ea typeface="Times New Roman" charset="0"/>
                <a:cs typeface="Times New Roman" pitchFamily="18" charset="0"/>
              </a:rPr>
              <a:t>t</a:t>
            </a:r>
            <a:r>
              <a:rPr lang="en-US" dirty="0" smtClean="0">
                <a:latin typeface="Times New Roman" pitchFamily="18" charset="0"/>
                <a:ea typeface="Times New Roman" charset="0"/>
                <a:cs typeface="Times New Roman" pitchFamily="18" charset="0"/>
              </a:rPr>
              <a:t>his the-guy </a:t>
            </a:r>
            <a:r>
              <a:rPr lang="en-US" dirty="0" err="1" smtClean="0">
                <a:latin typeface="Times New Roman" pitchFamily="18" charset="0"/>
                <a:ea typeface="Times New Roman" charset="0"/>
                <a:cs typeface="Times New Roman" pitchFamily="18" charset="0"/>
              </a:rPr>
              <a:t>that.informed.I</a:t>
            </a:r>
            <a:r>
              <a:rPr lang="en-US" dirty="0" smtClean="0">
                <a:latin typeface="Times New Roman" pitchFamily="18" charset="0"/>
                <a:ea typeface="Times New Roman" charset="0"/>
                <a:cs typeface="Times New Roman" pitchFamily="18" charset="0"/>
              </a:rPr>
              <a:t> </a:t>
            </a:r>
            <a:r>
              <a:rPr lang="en-US" sz="2400" dirty="0" smtClean="0">
                <a:latin typeface="Times New Roman" pitchFamily="18" charset="0"/>
                <a:ea typeface="Times New Roman" charset="0"/>
                <a:cs typeface="Times New Roman" pitchFamily="18" charset="0"/>
              </a:rPr>
              <a:t>ACC</a:t>
            </a:r>
            <a:r>
              <a:rPr lang="en-US" dirty="0" smtClean="0">
                <a:latin typeface="Times New Roman" pitchFamily="18" charset="0"/>
                <a:ea typeface="Times New Roman" charset="0"/>
                <a:cs typeface="Times New Roman" pitchFamily="18" charset="0"/>
              </a:rPr>
              <a:t> the-parents of</a:t>
            </a:r>
            <a:endParaRPr lang="en-US" dirty="0">
              <a:latin typeface="Times New Roman" pitchFamily="18" charset="0"/>
              <a:ea typeface="Times New Roman" charset="0"/>
              <a:cs typeface="Times New Roman" pitchFamily="18" charset="0"/>
            </a:endParaRPr>
          </a:p>
          <a:p>
            <a:pPr marL="0" indent="0">
              <a:buNone/>
            </a:pPr>
            <a:r>
              <a:rPr lang="en-US" dirty="0">
                <a:solidFill>
                  <a:schemeClr val="accent2"/>
                </a:solidFill>
                <a:latin typeface="Times New Roman" pitchFamily="18" charset="0"/>
                <a:ea typeface="Times New Roman" charset="0"/>
                <a:cs typeface="Times New Roman" pitchFamily="18" charset="0"/>
              </a:rPr>
              <a:t>ha-idiot</a:t>
            </a:r>
            <a:r>
              <a:rPr lang="en-US" dirty="0">
                <a:latin typeface="Times New Roman" pitchFamily="18" charset="0"/>
                <a:ea typeface="Times New Roman" charset="0"/>
                <a:cs typeface="Times New Roman" pitchFamily="18" charset="0"/>
              </a:rPr>
              <a:t>] </a:t>
            </a:r>
            <a:r>
              <a:rPr lang="en-US" dirty="0" smtClean="0">
                <a:latin typeface="Times New Roman" pitchFamily="18" charset="0"/>
                <a:ea typeface="Times New Roman" charset="0"/>
                <a:cs typeface="Times New Roman" pitchFamily="18" charset="0"/>
              </a:rPr>
              <a:t>Se-ha-mora       </a:t>
            </a:r>
            <a:r>
              <a:rPr lang="en-US" dirty="0" err="1" smtClean="0">
                <a:latin typeface="Times New Roman" pitchFamily="18" charset="0"/>
                <a:ea typeface="Times New Roman" charset="0"/>
                <a:cs typeface="Times New Roman" pitchFamily="18" charset="0"/>
              </a:rPr>
              <a:t>taxSil</a:t>
            </a:r>
            <a:r>
              <a:rPr lang="en-US" dirty="0" smtClean="0">
                <a:latin typeface="Times New Roman" pitchFamily="18" charset="0"/>
                <a:ea typeface="Times New Roman" charset="0"/>
                <a:cs typeface="Times New Roman" pitchFamily="18" charset="0"/>
              </a:rPr>
              <a:t> __ / </a:t>
            </a:r>
            <a:r>
              <a:rPr lang="en-US" dirty="0" err="1" smtClean="0">
                <a:solidFill>
                  <a:schemeClr val="accent2"/>
                </a:solidFill>
                <a:latin typeface="Times New Roman" pitchFamily="18" charset="0"/>
                <a:ea typeface="Times New Roman" charset="0"/>
                <a:cs typeface="Times New Roman" pitchFamily="18" charset="0"/>
              </a:rPr>
              <a:t>oto</a:t>
            </a:r>
            <a:endParaRPr lang="en-US" dirty="0" smtClean="0">
              <a:solidFill>
                <a:schemeClr val="accent2"/>
              </a:solidFill>
              <a:latin typeface="Times New Roman" pitchFamily="18" charset="0"/>
              <a:ea typeface="Times New Roman" charset="0"/>
              <a:cs typeface="Times New Roman" pitchFamily="18" charset="0"/>
            </a:endParaRPr>
          </a:p>
          <a:p>
            <a:pPr marL="0" indent="0">
              <a:buNone/>
            </a:pPr>
            <a:r>
              <a:rPr lang="en-US" dirty="0">
                <a:latin typeface="Times New Roman" pitchFamily="18" charset="0"/>
                <a:ea typeface="Times New Roman" charset="0"/>
                <a:cs typeface="Times New Roman" pitchFamily="18" charset="0"/>
              </a:rPr>
              <a:t>t</a:t>
            </a:r>
            <a:r>
              <a:rPr lang="en-US" dirty="0" smtClean="0">
                <a:latin typeface="Times New Roman" pitchFamily="18" charset="0"/>
                <a:ea typeface="Times New Roman" charset="0"/>
                <a:cs typeface="Times New Roman" pitchFamily="18" charset="0"/>
              </a:rPr>
              <a:t>he-idiot that-the-teacher </a:t>
            </a:r>
            <a:r>
              <a:rPr lang="en-US" dirty="0" err="1" smtClean="0">
                <a:latin typeface="Times New Roman" pitchFamily="18" charset="0"/>
                <a:ea typeface="Times New Roman" charset="0"/>
                <a:cs typeface="Times New Roman" pitchFamily="18" charset="0"/>
              </a:rPr>
              <a:t>will.fail</a:t>
            </a:r>
            <a:r>
              <a:rPr lang="en-US" dirty="0" smtClean="0">
                <a:latin typeface="Times New Roman" pitchFamily="18" charset="0"/>
                <a:ea typeface="Times New Roman" charset="0"/>
                <a:cs typeface="Times New Roman" pitchFamily="18" charset="0"/>
              </a:rPr>
              <a:t> __ / him  </a:t>
            </a:r>
            <a:endParaRPr lang="en-US" dirty="0">
              <a:latin typeface="Times New Roman" charset="0"/>
              <a:ea typeface="Times New Roman" charset="0"/>
              <a:cs typeface="Times New Roman" charset="0"/>
            </a:endParaRPr>
          </a:p>
          <a:p>
            <a:endParaRPr lang="en-US" dirty="0"/>
          </a:p>
        </p:txBody>
      </p:sp>
    </p:spTree>
    <p:extLst>
      <p:ext uri="{BB962C8B-B14F-4D97-AF65-F5344CB8AC3E}">
        <p14:creationId xmlns:p14="http://schemas.microsoft.com/office/powerpoint/2010/main" val="173891029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latin typeface="Times New Roman" charset="0"/>
                <a:ea typeface="Times New Roman" charset="0"/>
                <a:cs typeface="Times New Roman" charset="0"/>
              </a:rPr>
              <a:t>But this conclusion can be empirically disputed.</a:t>
            </a:r>
          </a:p>
          <a:p>
            <a:pPr marL="0" indent="0">
              <a:buNone/>
            </a:pPr>
            <a:endParaRPr lang="en-US" dirty="0">
              <a:latin typeface="Times New Roman" charset="0"/>
              <a:ea typeface="Times New Roman" charset="0"/>
              <a:cs typeface="Times New Roman" charset="0"/>
            </a:endParaRPr>
          </a:p>
          <a:p>
            <a:pPr marL="0" indent="0">
              <a:buNone/>
            </a:pPr>
            <a:r>
              <a:rPr lang="en-US" dirty="0" err="1" smtClean="0">
                <a:latin typeface="Times New Roman" charset="0"/>
                <a:ea typeface="Times New Roman" charset="0"/>
                <a:cs typeface="Times New Roman" charset="0"/>
              </a:rPr>
              <a:t>ze</a:t>
            </a:r>
            <a:r>
              <a:rPr lang="en-US" dirty="0" smtClean="0">
                <a:latin typeface="Times New Roman" charset="0"/>
                <a:ea typeface="Times New Roman" charset="0"/>
                <a:cs typeface="Times New Roman" charset="0"/>
              </a:rPr>
              <a:t> ha-</a:t>
            </a:r>
            <a:r>
              <a:rPr lang="en-US" dirty="0" err="1" smtClean="0">
                <a:latin typeface="Times New Roman" charset="0"/>
                <a:ea typeface="Times New Roman" charset="0"/>
                <a:cs typeface="Times New Roman" charset="0"/>
              </a:rPr>
              <a:t>baxur</a:t>
            </a:r>
            <a:r>
              <a:rPr lang="en-US" dirty="0" smtClean="0">
                <a:latin typeface="Times New Roman" charset="0"/>
                <a:ea typeface="Times New Roman" charset="0"/>
                <a:cs typeface="Times New Roman" charset="0"/>
              </a:rPr>
              <a:t> Se-</a:t>
            </a:r>
            <a:r>
              <a:rPr lang="en-US" dirty="0" err="1" smtClean="0">
                <a:latin typeface="Times New Roman" charset="0"/>
                <a:ea typeface="Times New Roman" charset="0"/>
                <a:cs typeface="Times New Roman" charset="0"/>
              </a:rPr>
              <a:t>ba</a:t>
            </a:r>
            <a:r>
              <a:rPr lang="en-US" dirty="0" smtClean="0">
                <a:latin typeface="Times New Roman" charset="0"/>
                <a:ea typeface="Times New Roman" charset="0"/>
                <a:cs typeface="Times New Roman" charset="0"/>
              </a:rPr>
              <a:t>-</a:t>
            </a:r>
            <a:r>
              <a:rPr lang="en-US" dirty="0" err="1" smtClean="0">
                <a:latin typeface="Times New Roman" charset="0"/>
                <a:ea typeface="Times New Roman" charset="0"/>
                <a:cs typeface="Times New Roman" charset="0"/>
              </a:rPr>
              <a:t>sof</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hayiti</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crixa</a:t>
            </a:r>
            <a:r>
              <a:rPr lang="en-US" dirty="0" smtClean="0">
                <a:latin typeface="Times New Roman" charset="0"/>
                <a:ea typeface="Times New Roman" charset="0"/>
                <a:cs typeface="Times New Roman" charset="0"/>
              </a:rPr>
              <a:t> le-</a:t>
            </a:r>
            <a:r>
              <a:rPr lang="en-US" dirty="0" err="1" smtClean="0">
                <a:latin typeface="Times New Roman" charset="0"/>
                <a:ea typeface="Times New Roman" charset="0"/>
                <a:cs typeface="Times New Roman" charset="0"/>
              </a:rPr>
              <a:t>calcel</a:t>
            </a:r>
            <a:endParaRPr lang="en-US" dirty="0" smtClean="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This the-guy that-</a:t>
            </a:r>
            <a:r>
              <a:rPr lang="en-US" dirty="0" err="1" smtClean="0">
                <a:latin typeface="Times New Roman" charset="0"/>
                <a:ea typeface="Times New Roman" charset="0"/>
                <a:cs typeface="Times New Roman" charset="0"/>
              </a:rPr>
              <a:t>in.the</a:t>
            </a:r>
            <a:r>
              <a:rPr lang="en-US" dirty="0" smtClean="0">
                <a:latin typeface="Times New Roman" charset="0"/>
                <a:ea typeface="Times New Roman" charset="0"/>
                <a:cs typeface="Times New Roman" charset="0"/>
              </a:rPr>
              <a:t>-end </a:t>
            </a:r>
            <a:r>
              <a:rPr lang="en-US" dirty="0" err="1" smtClean="0">
                <a:latin typeface="Times New Roman" charset="0"/>
                <a:ea typeface="Times New Roman" charset="0"/>
                <a:cs typeface="Times New Roman" charset="0"/>
              </a:rPr>
              <a:t>I.had</a:t>
            </a:r>
            <a:r>
              <a:rPr lang="en-US" dirty="0" smtClean="0">
                <a:latin typeface="Times New Roman" charset="0"/>
                <a:ea typeface="Times New Roman" charset="0"/>
                <a:cs typeface="Times New Roman" charset="0"/>
              </a:rPr>
              <a:t>       to-call </a:t>
            </a:r>
            <a:endParaRPr lang="en-US" dirty="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[la-</a:t>
            </a:r>
            <a:r>
              <a:rPr lang="en-US" dirty="0" err="1" smtClean="0">
                <a:latin typeface="Times New Roman" charset="0"/>
                <a:ea typeface="Times New Roman" charset="0"/>
                <a:cs typeface="Times New Roman" charset="0"/>
              </a:rPr>
              <a:t>horim</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Sel</a:t>
            </a:r>
            <a:r>
              <a:rPr lang="en-US" dirty="0" smtClean="0">
                <a:latin typeface="Times New Roman" charset="0"/>
                <a:ea typeface="Times New Roman" charset="0"/>
                <a:cs typeface="Times New Roman" charset="0"/>
              </a:rPr>
              <a:t> </a:t>
            </a:r>
            <a:r>
              <a:rPr lang="en-US" dirty="0" smtClean="0">
                <a:solidFill>
                  <a:schemeClr val="accent2"/>
                </a:solidFill>
                <a:latin typeface="Times New Roman" charset="0"/>
                <a:ea typeface="Times New Roman" charset="0"/>
                <a:cs typeface="Times New Roman" charset="0"/>
              </a:rPr>
              <a:t>ha-idiot</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ve-lesaper</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lahem</a:t>
            </a:r>
            <a:endParaRPr lang="en-US" dirty="0" smtClean="0">
              <a:latin typeface="Times New Roman" charset="0"/>
              <a:ea typeface="Times New Roman" charset="0"/>
              <a:cs typeface="Times New Roman" charset="0"/>
            </a:endParaRPr>
          </a:p>
          <a:p>
            <a:pPr marL="0" indent="0">
              <a:buNone/>
            </a:pPr>
            <a:r>
              <a:rPr lang="en-US" dirty="0" err="1">
                <a:latin typeface="Times New Roman" charset="0"/>
                <a:ea typeface="Times New Roman" charset="0"/>
                <a:cs typeface="Times New Roman" charset="0"/>
              </a:rPr>
              <a:t>t</a:t>
            </a:r>
            <a:r>
              <a:rPr lang="en-US" dirty="0" err="1" smtClean="0">
                <a:latin typeface="Times New Roman" charset="0"/>
                <a:ea typeface="Times New Roman" charset="0"/>
                <a:cs typeface="Times New Roman" charset="0"/>
              </a:rPr>
              <a:t>o.the</a:t>
            </a:r>
            <a:r>
              <a:rPr lang="en-US" dirty="0" smtClean="0">
                <a:latin typeface="Times New Roman" charset="0"/>
                <a:ea typeface="Times New Roman" charset="0"/>
                <a:cs typeface="Times New Roman" charset="0"/>
              </a:rPr>
              <a:t>-parents of the-idiot   and-tell     them </a:t>
            </a:r>
            <a:endParaRPr lang="en-US" dirty="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Se-ha-mora </a:t>
            </a:r>
            <a:r>
              <a:rPr lang="en-US" dirty="0" err="1" smtClean="0">
                <a:latin typeface="Times New Roman" charset="0"/>
                <a:ea typeface="Times New Roman" charset="0"/>
                <a:cs typeface="Times New Roman" charset="0"/>
              </a:rPr>
              <a:t>betax</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taxSil</a:t>
            </a:r>
            <a:r>
              <a:rPr lang="en-US" dirty="0" smtClean="0">
                <a:latin typeface="Times New Roman" charset="0"/>
                <a:ea typeface="Times New Roman" charset="0"/>
                <a:cs typeface="Times New Roman" charset="0"/>
              </a:rPr>
              <a:t> *__ / </a:t>
            </a:r>
            <a:r>
              <a:rPr lang="en-US" dirty="0" err="1" smtClean="0">
                <a:solidFill>
                  <a:schemeClr val="accent2"/>
                </a:solidFill>
                <a:latin typeface="Times New Roman" charset="0"/>
                <a:ea typeface="Times New Roman" charset="0"/>
                <a:cs typeface="Times New Roman" charset="0"/>
              </a:rPr>
              <a:t>oto</a:t>
            </a:r>
            <a:endParaRPr lang="en-US" dirty="0">
              <a:solidFill>
                <a:schemeClr val="accent2"/>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7603088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Times New Roman" charset="0"/>
                <a:ea typeface="Times New Roman" charset="0"/>
                <a:cs typeface="Times New Roman" charset="0"/>
              </a:rPr>
              <a:t>Parasitic Gaps</a:t>
            </a:r>
            <a:endParaRPr lang="en-US" dirty="0">
              <a:solidFill>
                <a:schemeClr val="accent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a:bodyPr>
          <a:lstStyle/>
          <a:p>
            <a:pPr marL="0" indent="0">
              <a:buNone/>
            </a:pPr>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do not license parasitic gaps. </a:t>
            </a:r>
          </a:p>
          <a:p>
            <a:pPr marL="514350" indent="-514350">
              <a:buFont typeface="+mj-lt"/>
              <a:buAutoNum type="arabicPeriod"/>
            </a:pPr>
            <a:r>
              <a:rPr lang="en-US" dirty="0" err="1">
                <a:latin typeface="Times New Roman" charset="0"/>
                <a:ea typeface="Times New Roman" charset="0"/>
                <a:cs typeface="Times New Roman" charset="0"/>
              </a:rPr>
              <a:t>e</a:t>
            </a:r>
            <a:r>
              <a:rPr lang="en-US" dirty="0" err="1" smtClean="0">
                <a:latin typeface="Times New Roman" charset="0"/>
                <a:ea typeface="Times New Roman" charset="0"/>
                <a:cs typeface="Times New Roman" charset="0"/>
              </a:rPr>
              <a:t>lu</a:t>
            </a:r>
            <a:r>
              <a:rPr lang="en-US" dirty="0" smtClean="0">
                <a:latin typeface="Times New Roman" charset="0"/>
                <a:ea typeface="Times New Roman" charset="0"/>
                <a:cs typeface="Times New Roman" charset="0"/>
              </a:rPr>
              <a:t> ha-</a:t>
            </a:r>
            <a:r>
              <a:rPr lang="en-US" dirty="0" err="1" smtClean="0">
                <a:latin typeface="Times New Roman" charset="0"/>
                <a:ea typeface="Times New Roman" charset="0"/>
                <a:cs typeface="Times New Roman" charset="0"/>
              </a:rPr>
              <a:t>sfarim</a:t>
            </a:r>
            <a:r>
              <a:rPr lang="en-US" dirty="0" smtClean="0">
                <a:latin typeface="Times New Roman" charset="0"/>
                <a:ea typeface="Times New Roman" charset="0"/>
                <a:cs typeface="Times New Roman" charset="0"/>
              </a:rPr>
              <a:t> Se-</a:t>
            </a:r>
            <a:r>
              <a:rPr lang="en-US" dirty="0" err="1" smtClean="0">
                <a:latin typeface="Times New Roman" charset="0"/>
                <a:ea typeface="Times New Roman" charset="0"/>
                <a:cs typeface="Times New Roman" charset="0"/>
              </a:rPr>
              <a:t>dan</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tiyek</a:t>
            </a:r>
            <a:r>
              <a:rPr lang="en-US" dirty="0" smtClean="0">
                <a:latin typeface="Times New Roman" charset="0"/>
                <a:ea typeface="Times New Roman" charset="0"/>
                <a:cs typeface="Times New Roman" charset="0"/>
              </a:rPr>
              <a:t> __ [</a:t>
            </a:r>
            <a:r>
              <a:rPr lang="en-US" dirty="0" err="1" smtClean="0">
                <a:latin typeface="Times New Roman" charset="0"/>
                <a:ea typeface="Times New Roman" charset="0"/>
                <a:cs typeface="Times New Roman" charset="0"/>
              </a:rPr>
              <a:t>mibli</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likro</a:t>
            </a:r>
            <a:r>
              <a:rPr lang="en-US" dirty="0" smtClean="0">
                <a:latin typeface="Times New Roman" charset="0"/>
                <a:ea typeface="Times New Roman" charset="0"/>
                <a:cs typeface="Times New Roman" charset="0"/>
              </a:rPr>
              <a:t>__]</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these the-books that-</a:t>
            </a:r>
            <a:r>
              <a:rPr lang="en-US" dirty="0" err="1" smtClean="0">
                <a:latin typeface="Times New Roman" charset="0"/>
                <a:ea typeface="Times New Roman" charset="0"/>
                <a:cs typeface="Times New Roman" charset="0"/>
              </a:rPr>
              <a:t>dan</a:t>
            </a:r>
            <a:r>
              <a:rPr lang="en-US" dirty="0" smtClean="0">
                <a:latin typeface="Times New Roman" charset="0"/>
                <a:ea typeface="Times New Roman" charset="0"/>
                <a:cs typeface="Times New Roman" charset="0"/>
              </a:rPr>
              <a:t> filed   w/o reading</a:t>
            </a:r>
          </a:p>
          <a:p>
            <a:pPr marL="0" indent="0">
              <a:buNone/>
            </a:pPr>
            <a:r>
              <a:rPr lang="en-US" dirty="0" smtClean="0">
                <a:latin typeface="Times New Roman" charset="0"/>
                <a:ea typeface="Times New Roman" charset="0"/>
                <a:cs typeface="Times New Roman" charset="0"/>
              </a:rPr>
              <a:t>2.  </a:t>
            </a:r>
            <a:r>
              <a:rPr lang="en-US" dirty="0" err="1" smtClean="0">
                <a:latin typeface="Times New Roman" charset="0"/>
                <a:ea typeface="Times New Roman" charset="0"/>
                <a:cs typeface="Times New Roman" charset="0"/>
              </a:rPr>
              <a:t>elu</a:t>
            </a:r>
            <a:r>
              <a:rPr lang="en-US" dirty="0" smtClean="0">
                <a:latin typeface="Times New Roman" charset="0"/>
                <a:ea typeface="Times New Roman" charset="0"/>
                <a:cs typeface="Times New Roman" charset="0"/>
              </a:rPr>
              <a:t> </a:t>
            </a:r>
            <a:r>
              <a:rPr lang="en-US" dirty="0">
                <a:latin typeface="Times New Roman" charset="0"/>
                <a:ea typeface="Times New Roman" charset="0"/>
                <a:cs typeface="Times New Roman" charset="0"/>
              </a:rPr>
              <a:t>ha-</a:t>
            </a:r>
            <a:r>
              <a:rPr lang="en-US" dirty="0" err="1">
                <a:latin typeface="Times New Roman" charset="0"/>
                <a:ea typeface="Times New Roman" charset="0"/>
                <a:cs typeface="Times New Roman" charset="0"/>
              </a:rPr>
              <a:t>sfarim</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Se-</a:t>
            </a:r>
            <a:r>
              <a:rPr lang="en-US" dirty="0" err="1" smtClean="0">
                <a:latin typeface="Times New Roman" charset="0"/>
                <a:ea typeface="Times New Roman" charset="0"/>
                <a:cs typeface="Times New Roman" charset="0"/>
              </a:rPr>
              <a:t>dan</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tiyek</a:t>
            </a:r>
            <a:r>
              <a:rPr lang="en-US" dirty="0" smtClean="0">
                <a:latin typeface="Times New Roman" charset="0"/>
                <a:ea typeface="Times New Roman" charset="0"/>
                <a:cs typeface="Times New Roman" charset="0"/>
              </a:rPr>
              <a:t> </a:t>
            </a:r>
            <a:r>
              <a:rPr lang="en-US" dirty="0" err="1" smtClean="0">
                <a:solidFill>
                  <a:schemeClr val="accent2"/>
                </a:solidFill>
                <a:latin typeface="Times New Roman" charset="0"/>
                <a:ea typeface="Times New Roman" charset="0"/>
                <a:cs typeface="Times New Roman" charset="0"/>
              </a:rPr>
              <a:t>otam</a:t>
            </a:r>
            <a:endParaRPr lang="en-US" dirty="0" smtClean="0">
              <a:solidFill>
                <a:schemeClr val="accent2"/>
              </a:solidFill>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these the-books </a:t>
            </a:r>
            <a:r>
              <a:rPr lang="en-US" dirty="0">
                <a:latin typeface="Times New Roman" charset="0"/>
                <a:ea typeface="Times New Roman" charset="0"/>
                <a:cs typeface="Times New Roman" charset="0"/>
              </a:rPr>
              <a:t>that-</a:t>
            </a:r>
            <a:r>
              <a:rPr lang="en-US" dirty="0" err="1">
                <a:latin typeface="Times New Roman" charset="0"/>
                <a:ea typeface="Times New Roman" charset="0"/>
                <a:cs typeface="Times New Roman" charset="0"/>
              </a:rPr>
              <a:t>dan</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filed them</a:t>
            </a:r>
          </a:p>
          <a:p>
            <a:pPr marL="0" indent="0">
              <a:buNone/>
            </a:pPr>
            <a:r>
              <a:rPr lang="en-US" dirty="0" smtClean="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mibli</a:t>
            </a:r>
            <a:r>
              <a:rPr lang="en-US" dirty="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likro</a:t>
            </a:r>
            <a:r>
              <a:rPr lang="en-US" dirty="0" smtClean="0">
                <a:latin typeface="Times New Roman" charset="0"/>
                <a:ea typeface="Times New Roman" charset="0"/>
                <a:cs typeface="Times New Roman" charset="0"/>
              </a:rPr>
              <a:t> *__ / </a:t>
            </a:r>
            <a:r>
              <a:rPr lang="en-US" dirty="0" err="1" smtClean="0">
                <a:solidFill>
                  <a:schemeClr val="accent2"/>
                </a:solidFill>
                <a:latin typeface="Times New Roman" charset="0"/>
                <a:ea typeface="Times New Roman" charset="0"/>
                <a:cs typeface="Times New Roman" charset="0"/>
              </a:rPr>
              <a:t>otam</a:t>
            </a:r>
            <a:r>
              <a:rPr lang="en-US" dirty="0" smtClean="0">
                <a:latin typeface="Times New Roman" charset="0"/>
                <a:ea typeface="Times New Roman" charset="0"/>
                <a:cs typeface="Times New Roman" charset="0"/>
              </a:rPr>
              <a:t>]</a:t>
            </a:r>
          </a:p>
          <a:p>
            <a:pPr marL="0" indent="0">
              <a:buNone/>
            </a:pPr>
            <a:r>
              <a:rPr lang="en-US" dirty="0" smtClean="0">
                <a:latin typeface="Times New Roman" charset="0"/>
                <a:ea typeface="Times New Roman" charset="0"/>
                <a:cs typeface="Times New Roman" charset="0"/>
              </a:rPr>
              <a:t>      w/o reading __ / them</a:t>
            </a:r>
            <a:endParaRPr lang="en-US" dirty="0">
              <a:latin typeface="Times New Roman" charset="0"/>
              <a:ea typeface="Times New Roman" charset="0"/>
              <a:cs typeface="Times New Roman" charset="0"/>
            </a:endParaRPr>
          </a:p>
          <a:p>
            <a:pPr marL="0" indent="0">
              <a:buNone/>
            </a:pPr>
            <a:endParaRPr lang="en-US" dirty="0">
              <a:latin typeface="Times New Roman" charset="0"/>
              <a:ea typeface="Times New Roman" charset="0"/>
              <a:cs typeface="Times New Roman" charset="0"/>
            </a:endParaRPr>
          </a:p>
          <a:p>
            <a:pPr marL="514350" indent="-514350">
              <a:buFont typeface="+mj-lt"/>
              <a:buAutoNum type="arabicPeriod"/>
            </a:pPr>
            <a:endParaRPr lang="en-US" dirty="0" smtClean="0">
              <a:latin typeface="Times New Roman" charset="0"/>
              <a:ea typeface="Times New Roman" charset="0"/>
              <a:cs typeface="Times New Roman" charset="0"/>
            </a:endParaRPr>
          </a:p>
        </p:txBody>
      </p:sp>
    </p:spTree>
    <p:extLst>
      <p:ext uri="{BB962C8B-B14F-4D97-AF65-F5344CB8AC3E}">
        <p14:creationId xmlns:p14="http://schemas.microsoft.com/office/powerpoint/2010/main" val="576730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Avoid Pronoun</a:t>
            </a:r>
            <a:br>
              <a:rPr lang="en-US"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Chomsky 1981, Horn 1984</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pronoun is interpreted as disjoint from an antecedent when it alternates with PRO: </a:t>
            </a:r>
            <a:endParaRPr lang="en-GB" dirty="0">
              <a:latin typeface="Times New Roman" pitchFamily="18" charset="0"/>
              <a:cs typeface="Times New Roman" pitchFamily="18" charset="0"/>
            </a:endParaRPr>
          </a:p>
          <a:p>
            <a:pPr lvl="1">
              <a:buNone/>
            </a:pPr>
            <a:r>
              <a:rPr lang="en-GB" sz="3200" dirty="0" smtClean="0">
                <a:latin typeface="Times New Roman" pitchFamily="18" charset="0"/>
                <a:cs typeface="Times New Roman" pitchFamily="18" charset="0"/>
              </a:rPr>
              <a:t>(1) </a:t>
            </a:r>
            <a:r>
              <a:rPr lang="en-US" sz="3200" dirty="0" smtClean="0">
                <a:latin typeface="Times New Roman" pitchFamily="18" charset="0"/>
                <a:cs typeface="Times New Roman" pitchFamily="18" charset="0"/>
              </a:rPr>
              <a:t>a</a:t>
            </a:r>
            <a:r>
              <a:rPr lang="en-US" sz="3200" dirty="0">
                <a:latin typeface="Times New Roman" pitchFamily="18" charset="0"/>
                <a:cs typeface="Times New Roman" pitchFamily="18" charset="0"/>
              </a:rPr>
              <a:t>. John</a:t>
            </a:r>
            <a:r>
              <a:rPr lang="en-US" sz="3200" baseline="-25000" dirty="0">
                <a:latin typeface="Times New Roman" pitchFamily="18" charset="0"/>
                <a:cs typeface="Times New Roman" pitchFamily="18" charset="0"/>
              </a:rPr>
              <a:t>1</a:t>
            </a:r>
            <a:r>
              <a:rPr lang="en-US" sz="3200" dirty="0">
                <a:latin typeface="Times New Roman" pitchFamily="18" charset="0"/>
                <a:cs typeface="Times New Roman" pitchFamily="18" charset="0"/>
              </a:rPr>
              <a:t> would much prefer [his</a:t>
            </a:r>
            <a:r>
              <a:rPr lang="en-US" sz="3200" baseline="-25000" dirty="0">
                <a:latin typeface="Times New Roman" pitchFamily="18" charset="0"/>
                <a:cs typeface="Times New Roman" pitchFamily="18" charset="0"/>
              </a:rPr>
              <a:t>2/*1</a:t>
            </a:r>
            <a:r>
              <a:rPr lang="en-US" sz="3200" dirty="0">
                <a:latin typeface="Times New Roman" pitchFamily="18" charset="0"/>
                <a:cs typeface="Times New Roman" pitchFamily="18" charset="0"/>
              </a:rPr>
              <a:t> going </a:t>
            </a:r>
            <a:r>
              <a:rPr lang="en-US" sz="3200" dirty="0" smtClean="0">
                <a:latin typeface="Times New Roman" pitchFamily="18" charset="0"/>
                <a:cs typeface="Times New Roman" pitchFamily="18" charset="0"/>
              </a:rPr>
              <a:t>   </a:t>
            </a:r>
          </a:p>
          <a:p>
            <a:pPr lvl="1">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to </a:t>
            </a:r>
            <a:r>
              <a:rPr lang="en-US" sz="3200" dirty="0">
                <a:latin typeface="Times New Roman" pitchFamily="18" charset="0"/>
                <a:cs typeface="Times New Roman" pitchFamily="18" charset="0"/>
              </a:rPr>
              <a:t>the movie]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b</a:t>
            </a:r>
            <a:r>
              <a:rPr lang="en-US" sz="3200" dirty="0">
                <a:latin typeface="Times New Roman" pitchFamily="18" charset="0"/>
                <a:cs typeface="Times New Roman" pitchFamily="18" charset="0"/>
              </a:rPr>
              <a:t>. John</a:t>
            </a:r>
            <a:r>
              <a:rPr lang="en-US" sz="3200" baseline="-25000" dirty="0">
                <a:latin typeface="Times New Roman" pitchFamily="18" charset="0"/>
                <a:cs typeface="Times New Roman" pitchFamily="18" charset="0"/>
              </a:rPr>
              <a:t>1</a:t>
            </a:r>
            <a:r>
              <a:rPr lang="en-US" sz="3200" dirty="0">
                <a:latin typeface="Times New Roman" pitchFamily="18" charset="0"/>
                <a:cs typeface="Times New Roman" pitchFamily="18" charset="0"/>
              </a:rPr>
              <a:t> would much prefer [PRO</a:t>
            </a:r>
            <a:r>
              <a:rPr lang="en-US" sz="3200" baseline="-25000" dirty="0">
                <a:latin typeface="Times New Roman" pitchFamily="18" charset="0"/>
                <a:cs typeface="Times New Roman" pitchFamily="18" charset="0"/>
              </a:rPr>
              <a:t>1</a:t>
            </a:r>
            <a:r>
              <a:rPr lang="en-US" sz="3200" dirty="0">
                <a:latin typeface="Times New Roman" pitchFamily="18" charset="0"/>
                <a:cs typeface="Times New Roman" pitchFamily="18" charset="0"/>
              </a:rPr>
              <a:t> going </a:t>
            </a:r>
            <a:r>
              <a:rPr lang="en-US" sz="3200" dirty="0" smtClean="0">
                <a:latin typeface="Times New Roman" pitchFamily="18" charset="0"/>
                <a:cs typeface="Times New Roman" pitchFamily="18" charset="0"/>
              </a:rPr>
              <a:t> </a:t>
            </a:r>
          </a:p>
          <a:p>
            <a:pPr lvl="1">
              <a:buNone/>
            </a:pP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         to </a:t>
            </a:r>
            <a:r>
              <a:rPr lang="en-US" sz="3200" dirty="0">
                <a:latin typeface="Times New Roman" pitchFamily="18" charset="0"/>
                <a:cs typeface="Times New Roman" pitchFamily="18" charset="0"/>
              </a:rPr>
              <a:t>the movie].</a:t>
            </a:r>
          </a:p>
          <a:p>
            <a:pPr>
              <a:buNone/>
            </a:pPr>
            <a:r>
              <a:rPr lang="en-US" dirty="0" smtClean="0">
                <a:latin typeface="Times New Roman" pitchFamily="18" charset="0"/>
                <a:cs typeface="Times New Roman" pitchFamily="18" charset="0"/>
              </a:rPr>
              <a:t>           c</a:t>
            </a:r>
            <a:r>
              <a:rPr lang="en-US" dirty="0">
                <a:latin typeface="Times New Roman" pitchFamily="18" charset="0"/>
                <a:cs typeface="Times New Roman" pitchFamily="18" charset="0"/>
              </a:rPr>
              <a:t>. John</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would much prefer [his</a:t>
            </a:r>
            <a:r>
              <a:rPr lang="en-US" baseline="-25000" dirty="0">
                <a:latin typeface="Times New Roman" pitchFamily="18" charset="0"/>
                <a:cs typeface="Times New Roman" pitchFamily="18" charset="0"/>
              </a:rPr>
              <a:t>1/*2</a:t>
            </a:r>
            <a:r>
              <a:rPr lang="en-US" dirty="0">
                <a:latin typeface="Times New Roman" pitchFamily="18" charset="0"/>
                <a:cs typeface="Times New Roman" pitchFamily="18" charset="0"/>
              </a:rPr>
              <a:t> own </a:t>
            </a:r>
            <a:r>
              <a:rPr lang="en-US" dirty="0" smtClean="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book</a:t>
            </a:r>
            <a:r>
              <a:rPr lang="en-US"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latin typeface="Times New Roman" charset="0"/>
                <a:ea typeface="Times New Roman" charset="0"/>
                <a:cs typeface="Times New Roman" charset="0"/>
              </a:rPr>
              <a:t>Summary</a:t>
            </a:r>
            <a:endParaRPr lang="en-US" dirty="0">
              <a:solidFill>
                <a:schemeClr val="accent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Resumption as Last Resort takes an important step away from construction-specific properties. </a:t>
            </a:r>
          </a:p>
          <a:p>
            <a:r>
              <a:rPr lang="en-US" dirty="0" smtClean="0">
                <a:latin typeface="Times New Roman" charset="0"/>
                <a:ea typeface="Times New Roman" charset="0"/>
                <a:cs typeface="Times New Roman" charset="0"/>
              </a:rPr>
              <a:t>Resumption is not an independent grammatical formative which is freely available.</a:t>
            </a:r>
          </a:p>
          <a:p>
            <a:r>
              <a:rPr lang="en-US" dirty="0" smtClean="0">
                <a:latin typeface="Times New Roman" charset="0"/>
                <a:ea typeface="Times New Roman" charset="0"/>
                <a:cs typeface="Times New Roman" charset="0"/>
              </a:rPr>
              <a:t>Optional </a:t>
            </a:r>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are really obligatory </a:t>
            </a:r>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which alternate with a gap in a different kind of CP.</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5208734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This leaves open interpretive differences between gaps and pronouns; they are not expected.</a:t>
            </a:r>
          </a:p>
          <a:p>
            <a:r>
              <a:rPr lang="en-US" dirty="0" smtClean="0">
                <a:latin typeface="Times New Roman" charset="0"/>
                <a:ea typeface="Times New Roman" charset="0"/>
                <a:cs typeface="Times New Roman" charset="0"/>
              </a:rPr>
              <a:t>Even if we set aside the empirical status of WCO, it is not clear how this sort of CP-ambiguity could account for the </a:t>
            </a:r>
            <a:r>
              <a:rPr lang="en-US" dirty="0" err="1" smtClean="0">
                <a:latin typeface="Times New Roman" charset="0"/>
                <a:ea typeface="Times New Roman" charset="0"/>
                <a:cs typeface="Times New Roman" charset="0"/>
              </a:rPr>
              <a:t>Doron</a:t>
            </a:r>
            <a:r>
              <a:rPr lang="en-US" dirty="0" smtClean="0">
                <a:latin typeface="Times New Roman" charset="0"/>
                <a:ea typeface="Times New Roman" charset="0"/>
                <a:cs typeface="Times New Roman" charset="0"/>
              </a:rPr>
              <a:t> facts, which show that the pronoun is not merely spelling out a gap. </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9704806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sz="4000" dirty="0" smtClean="0">
              <a:latin typeface="Times New Roman" charset="0"/>
              <a:ea typeface="Times New Roman" charset="0"/>
              <a:cs typeface="Times New Roman" charset="0"/>
            </a:endParaRPr>
          </a:p>
          <a:p>
            <a:pPr marL="0" indent="0">
              <a:buNone/>
            </a:pPr>
            <a:endParaRPr lang="en-US" sz="4000" dirty="0">
              <a:latin typeface="Times New Roman" charset="0"/>
              <a:ea typeface="Times New Roman" charset="0"/>
              <a:cs typeface="Times New Roman" charset="0"/>
            </a:endParaRPr>
          </a:p>
          <a:p>
            <a:pPr marL="0" indent="0">
              <a:buNone/>
            </a:pPr>
            <a:endParaRPr lang="en-US" sz="4000" dirty="0" smtClean="0">
              <a:latin typeface="Times New Roman" charset="0"/>
              <a:ea typeface="Times New Roman" charset="0"/>
              <a:cs typeface="Times New Roman" charset="0"/>
            </a:endParaRPr>
          </a:p>
          <a:p>
            <a:pPr marL="0" indent="0">
              <a:buNone/>
            </a:pPr>
            <a:endParaRPr lang="en-US" sz="4000" dirty="0">
              <a:latin typeface="Times New Roman" charset="0"/>
              <a:ea typeface="Times New Roman" charset="0"/>
              <a:cs typeface="Times New Roman" charset="0"/>
            </a:endParaRPr>
          </a:p>
          <a:p>
            <a:pPr marL="0" indent="0">
              <a:buNone/>
            </a:pPr>
            <a:r>
              <a:rPr lang="en-US" sz="4000" dirty="0" smtClean="0">
                <a:solidFill>
                  <a:srgbClr val="FF0000"/>
                </a:solidFill>
                <a:latin typeface="Times New Roman" charset="0"/>
                <a:ea typeface="Times New Roman" charset="0"/>
                <a:cs typeface="Times New Roman" charset="0"/>
              </a:rPr>
              <a:t>True and apparent resumption</a:t>
            </a:r>
          </a:p>
          <a:p>
            <a:pPr marL="0" indent="0">
              <a:buNone/>
            </a:pP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Aoun</a:t>
            </a:r>
            <a:r>
              <a:rPr lang="en-US" dirty="0" smtClean="0">
                <a:latin typeface="Times New Roman" charset="0"/>
                <a:ea typeface="Times New Roman" charset="0"/>
                <a:cs typeface="Times New Roman" charset="0"/>
              </a:rPr>
              <a:t>, Choueiri and </a:t>
            </a:r>
            <a:r>
              <a:rPr lang="en-US" dirty="0" err="1" smtClean="0">
                <a:latin typeface="Times New Roman" charset="0"/>
                <a:ea typeface="Times New Roman" charset="0"/>
                <a:cs typeface="Times New Roman" charset="0"/>
              </a:rPr>
              <a:t>Hornstein</a:t>
            </a:r>
            <a:r>
              <a:rPr lang="en-US" dirty="0" smtClean="0">
                <a:latin typeface="Times New Roman" charset="0"/>
                <a:ea typeface="Times New Roman" charset="0"/>
                <a:cs typeface="Times New Roman" charset="0"/>
              </a:rPr>
              <a:t> 2001)</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2905701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Times New Roman" charset="0"/>
                <a:ea typeface="Times New Roman" charset="0"/>
                <a:cs typeface="Times New Roman" charset="0"/>
              </a:rPr>
              <a:t>Economy and Preferences</a:t>
            </a:r>
            <a:endParaRPr lang="en-US" dirty="0">
              <a:solidFill>
                <a:schemeClr val="accent1"/>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charset="0"/>
                <a:ea typeface="Times New Roman" charset="0"/>
                <a:cs typeface="Times New Roman" charset="0"/>
              </a:rPr>
              <a:t>To the extent that the language faculty sometimes calculates well-formedness on the basis of preference among alternatives, what are the kinds of entities that can be compared in this sense?</a:t>
            </a:r>
          </a:p>
          <a:p>
            <a:r>
              <a:rPr lang="en-US" dirty="0" err="1" smtClean="0">
                <a:latin typeface="Times New Roman" charset="0"/>
                <a:ea typeface="Times New Roman" charset="0"/>
                <a:cs typeface="Times New Roman" charset="0"/>
              </a:rPr>
              <a:t>Shlonsky</a:t>
            </a:r>
            <a:r>
              <a:rPr lang="en-US" dirty="0" smtClean="0">
                <a:latin typeface="Times New Roman" charset="0"/>
                <a:ea typeface="Times New Roman" charset="0"/>
                <a:cs typeface="Times New Roman" charset="0"/>
              </a:rPr>
              <a:t>: DP forms. A gap is preferred over a pronoun (i.e. Local Economy, Collins 1997).</a:t>
            </a:r>
          </a:p>
          <a:p>
            <a:r>
              <a:rPr lang="en-US" dirty="0" err="1" smtClean="0">
                <a:latin typeface="Times New Roman" charset="0"/>
                <a:ea typeface="Times New Roman" charset="0"/>
                <a:cs typeface="Times New Roman" charset="0"/>
              </a:rPr>
              <a:t>Aoun</a:t>
            </a:r>
            <a:r>
              <a:rPr lang="en-US" dirty="0" smtClean="0">
                <a:latin typeface="Times New Roman" charset="0"/>
                <a:ea typeface="Times New Roman" charset="0"/>
                <a:cs typeface="Times New Roman" charset="0"/>
              </a:rPr>
              <a:t> et. al.: Dependencies or derivations. </a:t>
            </a:r>
            <a:r>
              <a:rPr lang="en-US" dirty="0">
                <a:latin typeface="Times New Roman" charset="0"/>
                <a:ea typeface="Times New Roman" charset="0"/>
                <a:cs typeface="Times New Roman" charset="0"/>
              </a:rPr>
              <a:t>A</a:t>
            </a:r>
            <a:r>
              <a:rPr lang="en-US" dirty="0" smtClean="0">
                <a:latin typeface="Times New Roman" charset="0"/>
                <a:ea typeface="Times New Roman" charset="0"/>
                <a:cs typeface="Times New Roman" charset="0"/>
              </a:rPr>
              <a:t> movement dependency is preferred over a binding dependency in the creation of a </a:t>
            </a:r>
            <a:r>
              <a:rPr lang="en-US" dirty="0" err="1" smtClean="0">
                <a:latin typeface="Times New Roman" charset="0"/>
                <a:ea typeface="Times New Roman" charset="0"/>
                <a:cs typeface="Times New Roman" charset="0"/>
              </a:rPr>
              <a:t>resumptive</a:t>
            </a:r>
            <a:r>
              <a:rPr lang="en-US" dirty="0" smtClean="0">
                <a:latin typeface="Times New Roman" charset="0"/>
                <a:ea typeface="Times New Roman" charset="0"/>
                <a:cs typeface="Times New Roman" charset="0"/>
              </a:rPr>
              <a:t> pronoun (i.e. Global Economy, Reinhart 1983).  </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220279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The central empirical discovery made in </a:t>
            </a:r>
            <a:r>
              <a:rPr lang="en-US" dirty="0" err="1" smtClean="0">
                <a:latin typeface="Times New Roman" charset="0"/>
                <a:ea typeface="Times New Roman" charset="0"/>
                <a:cs typeface="Times New Roman" charset="0"/>
              </a:rPr>
              <a:t>Aoun</a:t>
            </a:r>
            <a:r>
              <a:rPr lang="en-US" dirty="0" smtClean="0">
                <a:latin typeface="Times New Roman" charset="0"/>
                <a:ea typeface="Times New Roman" charset="0"/>
                <a:cs typeface="Times New Roman" charset="0"/>
              </a:rPr>
              <a:t> et. al. is that things can sometimes get better when a dependency spans an island. </a:t>
            </a:r>
          </a:p>
          <a:p>
            <a:r>
              <a:rPr lang="en-US" dirty="0" smtClean="0">
                <a:latin typeface="Times New Roman" charset="0"/>
                <a:ea typeface="Times New Roman" charset="0"/>
                <a:cs typeface="Times New Roman" charset="0"/>
              </a:rPr>
              <a:t>In particular, a strong </a:t>
            </a:r>
            <a:r>
              <a:rPr lang="en-US" dirty="0" err="1" smtClean="0">
                <a:latin typeface="Times New Roman" charset="0"/>
                <a:ea typeface="Times New Roman" charset="0"/>
                <a:cs typeface="Times New Roman" charset="0"/>
              </a:rPr>
              <a:t>resumptive</a:t>
            </a:r>
            <a:r>
              <a:rPr lang="en-US" dirty="0" smtClean="0">
                <a:latin typeface="Times New Roman" charset="0"/>
                <a:ea typeface="Times New Roman" charset="0"/>
                <a:cs typeface="Times New Roman" charset="0"/>
              </a:rPr>
              <a:t> pronoun in subject position can be bound by a QP antecedent. Without the island, this is impossible. </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669007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This paves the way for an abstract division between pronouns, and a preference among them: something is good because something else, more preferred, is bad (in the island), i.e.</a:t>
            </a:r>
          </a:p>
          <a:p>
            <a:r>
              <a:rPr lang="en-US" dirty="0" smtClean="0">
                <a:latin typeface="Times New Roman" charset="0"/>
                <a:ea typeface="Times New Roman" charset="0"/>
                <a:cs typeface="Times New Roman" charset="0"/>
              </a:rPr>
              <a:t>Apparent resumption: derived by movement</a:t>
            </a:r>
          </a:p>
          <a:p>
            <a:r>
              <a:rPr lang="en-US" dirty="0" smtClean="0">
                <a:latin typeface="Times New Roman" charset="0"/>
                <a:ea typeface="Times New Roman" charset="0"/>
                <a:cs typeface="Times New Roman" charset="0"/>
              </a:rPr>
              <a:t>True resumption: derived without movement</a:t>
            </a:r>
          </a:p>
          <a:p>
            <a:r>
              <a:rPr lang="en-US" dirty="0" smtClean="0">
                <a:latin typeface="Times New Roman" charset="0"/>
                <a:ea typeface="Times New Roman" charset="0"/>
                <a:cs typeface="Times New Roman" charset="0"/>
              </a:rPr>
              <a:t>Apparent resumption &gt; true resumption</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2668570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latin typeface="Times New Roman" charset="0"/>
                <a:ea typeface="Times New Roman" charset="0"/>
                <a:cs typeface="Times New Roman" charset="0"/>
              </a:rPr>
              <a:t>No island:</a:t>
            </a:r>
          </a:p>
          <a:p>
            <a:pPr marL="0" indent="0">
              <a:buNone/>
            </a:pPr>
            <a:r>
              <a:rPr lang="en-US" dirty="0" smtClean="0">
                <a:latin typeface="Times New Roman" charset="0"/>
                <a:ea typeface="Times New Roman" charset="0"/>
                <a:cs typeface="Times New Roman" charset="0"/>
              </a:rPr>
              <a:t>1.*</a:t>
            </a:r>
            <a:r>
              <a:rPr lang="en-US" dirty="0" err="1">
                <a:solidFill>
                  <a:srgbClr val="FF0000"/>
                </a:solidFill>
                <a:latin typeface="Times New Roman" charset="0"/>
                <a:ea typeface="Times New Roman" charset="0"/>
                <a:cs typeface="Times New Roman" charset="0"/>
              </a:rPr>
              <a:t>k</a:t>
            </a:r>
            <a:r>
              <a:rPr lang="en-US" dirty="0" err="1" smtClean="0">
                <a:solidFill>
                  <a:srgbClr val="FF0000"/>
                </a:solidFill>
                <a:latin typeface="Times New Roman" charset="0"/>
                <a:ea typeface="Times New Roman" charset="0"/>
                <a:cs typeface="Times New Roman" charset="0"/>
              </a:rPr>
              <a:t>ell</a:t>
            </a:r>
            <a:r>
              <a:rPr lang="en-US" dirty="0" smtClean="0">
                <a:solidFill>
                  <a:srgbClr val="FF0000"/>
                </a:solidFill>
                <a:latin typeface="Times New Roman" charset="0"/>
                <a:ea typeface="Times New Roman" charset="0"/>
                <a:cs typeface="Times New Roman" charset="0"/>
              </a:rPr>
              <a:t> </a:t>
            </a:r>
            <a:r>
              <a:rPr lang="en-US" dirty="0" err="1" smtClean="0">
                <a:solidFill>
                  <a:srgbClr val="FF0000"/>
                </a:solidFill>
                <a:latin typeface="Times New Roman" charset="0"/>
                <a:ea typeface="Times New Roman" charset="0"/>
                <a:cs typeface="Times New Roman" charset="0"/>
              </a:rPr>
              <a:t>muttahame</a:t>
            </a:r>
            <a:r>
              <a:rPr lang="en-US" dirty="0" smtClean="0">
                <a:solidFill>
                  <a:srgbClr val="FF0000"/>
                </a:solidFill>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a:t>
            </a:r>
            <a:r>
              <a:rPr lang="en-US" dirty="0" err="1" smtClean="0">
                <a:latin typeface="Times New Roman" charset="0"/>
                <a:ea typeface="Times New Roman" charset="0"/>
                <a:cs typeface="Times New Roman" charset="0"/>
              </a:rPr>
              <a:t>refto</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enno</a:t>
            </a:r>
            <a:r>
              <a:rPr lang="en-US" dirty="0" smtClean="0">
                <a:latin typeface="Times New Roman" charset="0"/>
                <a:ea typeface="Times New Roman" charset="0"/>
                <a:cs typeface="Times New Roman" charset="0"/>
              </a:rPr>
              <a:t> </a:t>
            </a:r>
            <a:r>
              <a:rPr lang="en-US" dirty="0" err="1" smtClean="0">
                <a:solidFill>
                  <a:srgbClr val="FF0000"/>
                </a:solidFill>
                <a:latin typeface="Times New Roman" charset="0"/>
                <a:ea typeface="Times New Roman" charset="0"/>
                <a:cs typeface="Times New Roman" charset="0"/>
              </a:rPr>
              <a:t>hiyye</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nhabasit</a:t>
            </a:r>
            <a:endParaRPr lang="en-US" dirty="0" smtClean="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    each suspect      know.2 that   she  imprisoned</a:t>
            </a:r>
          </a:p>
          <a:p>
            <a:pPr marL="0" indent="0">
              <a:buNone/>
            </a:pPr>
            <a:r>
              <a:rPr lang="en-US" dirty="0" smtClean="0">
                <a:latin typeface="Times New Roman" charset="0"/>
                <a:ea typeface="Times New Roman" charset="0"/>
                <a:cs typeface="Times New Roman" charset="0"/>
              </a:rPr>
              <a:t>‘Every suspect, you know she was imprisoned’</a:t>
            </a:r>
          </a:p>
          <a:p>
            <a:pPr marL="0" indent="0">
              <a:buNone/>
            </a:pPr>
            <a:endParaRPr lang="en-US" dirty="0" smtClean="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Adjunct island:</a:t>
            </a:r>
          </a:p>
          <a:p>
            <a:pPr marL="0" indent="0">
              <a:buNone/>
            </a:pPr>
            <a:r>
              <a:rPr lang="en-US" dirty="0" smtClean="0">
                <a:latin typeface="Times New Roman" charset="0"/>
                <a:ea typeface="Times New Roman" charset="0"/>
                <a:cs typeface="Times New Roman" charset="0"/>
              </a:rPr>
              <a:t>2. </a:t>
            </a:r>
            <a:r>
              <a:rPr lang="en-US" dirty="0" err="1">
                <a:solidFill>
                  <a:srgbClr val="FF0000"/>
                </a:solidFill>
                <a:latin typeface="Times New Roman" charset="0"/>
                <a:ea typeface="Times New Roman" charset="0"/>
                <a:cs typeface="Times New Roman" charset="0"/>
              </a:rPr>
              <a:t>kell</a:t>
            </a:r>
            <a:r>
              <a:rPr lang="en-US" dirty="0">
                <a:solidFill>
                  <a:srgbClr val="FF0000"/>
                </a:solidFill>
                <a:latin typeface="Times New Roman" charset="0"/>
                <a:ea typeface="Times New Roman" charset="0"/>
                <a:cs typeface="Times New Roman" charset="0"/>
              </a:rPr>
              <a:t> </a:t>
            </a:r>
            <a:r>
              <a:rPr lang="en-US" dirty="0" err="1">
                <a:solidFill>
                  <a:srgbClr val="FF0000"/>
                </a:solidFill>
                <a:latin typeface="Times New Roman" charset="0"/>
                <a:ea typeface="Times New Roman" charset="0"/>
                <a:cs typeface="Times New Roman" charset="0"/>
              </a:rPr>
              <a:t>muttahame</a:t>
            </a:r>
            <a:r>
              <a:rPr lang="en-US" dirty="0">
                <a:solidFill>
                  <a:srgbClr val="FF0000"/>
                </a:solidFill>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tfeeza?to</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lamma</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refto</a:t>
            </a:r>
            <a:r>
              <a:rPr lang="en-US" dirty="0" smtClean="0">
                <a:latin typeface="Times New Roman" charset="0"/>
                <a:ea typeface="Times New Roman" charset="0"/>
                <a:cs typeface="Times New Roman" charset="0"/>
              </a:rPr>
              <a:t> </a:t>
            </a:r>
          </a:p>
          <a:p>
            <a:pPr marL="0" indent="0">
              <a:buNone/>
            </a:pPr>
            <a:r>
              <a:rPr lang="en-US" dirty="0" smtClean="0">
                <a:latin typeface="Times New Roman" charset="0"/>
                <a:ea typeface="Times New Roman" charset="0"/>
                <a:cs typeface="Times New Roman" charset="0"/>
              </a:rPr>
              <a:t>    each suspect      surprised.2P when   know.2P</a:t>
            </a:r>
            <a:endParaRPr lang="en-US" dirty="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enno</a:t>
            </a:r>
            <a:r>
              <a:rPr lang="en-US" dirty="0">
                <a:latin typeface="Times New Roman" charset="0"/>
                <a:ea typeface="Times New Roman" charset="0"/>
                <a:cs typeface="Times New Roman" charset="0"/>
              </a:rPr>
              <a:t> </a:t>
            </a:r>
            <a:r>
              <a:rPr lang="en-US" dirty="0" err="1">
                <a:solidFill>
                  <a:srgbClr val="FF0000"/>
                </a:solidFill>
                <a:latin typeface="Times New Roman" charset="0"/>
                <a:ea typeface="Times New Roman" charset="0"/>
                <a:cs typeface="Times New Roman" charset="0"/>
              </a:rPr>
              <a:t>hiyye</a:t>
            </a:r>
            <a:r>
              <a:rPr lang="en-US" dirty="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nhabasit</a:t>
            </a:r>
            <a:endParaRPr lang="en-US" dirty="0" smtClean="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that    she     imprisoned</a:t>
            </a:r>
          </a:p>
          <a:p>
            <a:pPr marL="0" indent="0">
              <a:buNone/>
            </a:pPr>
            <a:r>
              <a:rPr lang="en-US" dirty="0" smtClean="0">
                <a:latin typeface="Times New Roman" charset="0"/>
                <a:ea typeface="Times New Roman" charset="0"/>
                <a:cs typeface="Times New Roman" charset="0"/>
              </a:rPr>
              <a:t>‘Every suspect, you were surprised when you knew that she was imprisoned.’</a:t>
            </a:r>
            <a:endParaRPr lang="en-US" dirty="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  </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9131764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Times New Roman" charset="0"/>
                <a:ea typeface="Times New Roman" charset="0"/>
                <a:cs typeface="Times New Roman" charset="0"/>
              </a:rPr>
              <a:t>Independent Evidence</a:t>
            </a:r>
            <a:endParaRPr lang="en-US" dirty="0">
              <a:solidFill>
                <a:srgbClr val="0070C0"/>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r>
              <a:rPr lang="en-US" dirty="0" smtClean="0">
                <a:solidFill>
                  <a:srgbClr val="002060"/>
                </a:solidFill>
                <a:latin typeface="Times New Roman" charset="0"/>
                <a:ea typeface="Times New Roman" charset="0"/>
                <a:cs typeface="Times New Roman" charset="0"/>
              </a:rPr>
              <a:t>No island </a:t>
            </a:r>
            <a:r>
              <a:rPr lang="en-US" dirty="0" smtClean="0">
                <a:solidFill>
                  <a:srgbClr val="002060"/>
                </a:solidFill>
                <a:latin typeface="Times New Roman" charset="0"/>
                <a:ea typeface="Times New Roman" charset="0"/>
                <a:cs typeface="Times New Roman" charset="0"/>
                <a:sym typeface="Wingdings"/>
              </a:rPr>
              <a:t></a:t>
            </a:r>
            <a:r>
              <a:rPr lang="en-US" dirty="0" smtClean="0">
                <a:solidFill>
                  <a:srgbClr val="002060"/>
                </a:solidFill>
                <a:latin typeface="Times New Roman" charset="0"/>
                <a:ea typeface="Times New Roman" charset="0"/>
                <a:cs typeface="Times New Roman" charset="0"/>
              </a:rPr>
              <a:t> reconstruction:</a:t>
            </a:r>
          </a:p>
          <a:p>
            <a:pPr marL="514350" indent="-514350">
              <a:buAutoNum type="arabicPeriod"/>
            </a:pPr>
            <a:r>
              <a:rPr lang="en-US" dirty="0" smtClean="0">
                <a:latin typeface="Times New Roman" charset="0"/>
                <a:ea typeface="Times New Roman" charset="0"/>
                <a:cs typeface="Times New Roman" charset="0"/>
              </a:rPr>
              <a:t>[telmiiz-</a:t>
            </a:r>
            <a:r>
              <a:rPr lang="en-US" dirty="0" smtClean="0">
                <a:solidFill>
                  <a:srgbClr val="FF0000"/>
                </a:solidFill>
                <a:latin typeface="Times New Roman" charset="0"/>
                <a:ea typeface="Times New Roman" charset="0"/>
                <a:cs typeface="Times New Roman" charset="0"/>
              </a:rPr>
              <a:t>a</a:t>
            </a:r>
            <a:r>
              <a:rPr lang="en-US" baseline="-25000" dirty="0" smtClean="0">
                <a:latin typeface="Times New Roman" charset="0"/>
                <a:ea typeface="Times New Roman" charset="0"/>
                <a:cs typeface="Times New Roman" charset="0"/>
              </a:rPr>
              <a:t>1</a:t>
            </a:r>
            <a:r>
              <a:rPr lang="en-US" dirty="0" smtClean="0">
                <a:latin typeface="Times New Roman" charset="0"/>
                <a:ea typeface="Times New Roman" charset="0"/>
                <a:cs typeface="Times New Roman" charset="0"/>
              </a:rPr>
              <a:t> l-</a:t>
            </a:r>
            <a:r>
              <a:rPr lang="en-US" dirty="0" err="1" smtClean="0">
                <a:latin typeface="Times New Roman" charset="0"/>
                <a:ea typeface="Times New Roman" charset="0"/>
                <a:cs typeface="Times New Roman" charset="0"/>
              </a:rPr>
              <a:t>kesleen</a:t>
            </a:r>
            <a:r>
              <a:rPr lang="en-US" dirty="0" smtClean="0">
                <a:latin typeface="Times New Roman" charset="0"/>
                <a:ea typeface="Times New Roman" charset="0"/>
                <a:cs typeface="Times New Roman" charset="0"/>
              </a:rPr>
              <a:t>]</a:t>
            </a:r>
            <a:r>
              <a:rPr lang="en-US" baseline="-25000" dirty="0" smtClean="0">
                <a:latin typeface="Times New Roman" charset="0"/>
                <a:ea typeface="Times New Roman" charset="0"/>
                <a:cs typeface="Times New Roman" charset="0"/>
              </a:rPr>
              <a:t>2</a:t>
            </a:r>
            <a:r>
              <a:rPr lang="en-US" dirty="0" smtClean="0">
                <a:latin typeface="Times New Roman" charset="0"/>
                <a:ea typeface="Times New Roman" charset="0"/>
                <a:cs typeface="Times New Roman" charset="0"/>
              </a:rPr>
              <a:t> ma </a:t>
            </a:r>
            <a:r>
              <a:rPr lang="en-US" dirty="0" err="1" smtClean="0">
                <a:latin typeface="Times New Roman" charset="0"/>
                <a:ea typeface="Times New Roman" charset="0"/>
                <a:cs typeface="Times New Roman" charset="0"/>
              </a:rPr>
              <a:t>baddna</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nXabbir</a:t>
            </a:r>
            <a:endParaRPr lang="en-US" dirty="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      student-her the-bad   </a:t>
            </a:r>
            <a:r>
              <a:rPr lang="en-US" dirty="0" err="1" smtClean="0">
                <a:latin typeface="Times New Roman" charset="0"/>
                <a:ea typeface="Times New Roman" charset="0"/>
                <a:cs typeface="Times New Roman" charset="0"/>
              </a:rPr>
              <a:t>neg</a:t>
            </a:r>
            <a:r>
              <a:rPr lang="en-US" dirty="0" smtClean="0">
                <a:latin typeface="Times New Roman" charset="0"/>
                <a:ea typeface="Times New Roman" charset="0"/>
                <a:cs typeface="Times New Roman" charset="0"/>
              </a:rPr>
              <a:t> want.1P tell.1P </a:t>
            </a:r>
          </a:p>
          <a:p>
            <a:pPr marL="0" indent="0">
              <a:buNone/>
            </a:pPr>
            <a:r>
              <a:rPr lang="en-US" dirty="0" err="1">
                <a:solidFill>
                  <a:srgbClr val="FF0000"/>
                </a:solidFill>
                <a:latin typeface="Times New Roman" charset="0"/>
                <a:ea typeface="Times New Roman" charset="0"/>
                <a:cs typeface="Times New Roman" charset="0"/>
              </a:rPr>
              <a:t>w</a:t>
            </a:r>
            <a:r>
              <a:rPr lang="en-US" dirty="0" err="1" smtClean="0">
                <a:solidFill>
                  <a:srgbClr val="FF0000"/>
                </a:solidFill>
                <a:latin typeface="Times New Roman" charset="0"/>
                <a:ea typeface="Times New Roman" charset="0"/>
                <a:cs typeface="Times New Roman" charset="0"/>
              </a:rPr>
              <a:t>alla</a:t>
            </a:r>
            <a:r>
              <a:rPr lang="en-US" dirty="0" smtClean="0">
                <a:solidFill>
                  <a:srgbClr val="FF0000"/>
                </a:solidFill>
                <a:latin typeface="Times New Roman" charset="0"/>
                <a:ea typeface="Times New Roman" charset="0"/>
                <a:cs typeface="Times New Roman" charset="0"/>
              </a:rPr>
              <a:t> m?allme</a:t>
            </a:r>
            <a:r>
              <a:rPr lang="en-US" baseline="-25000" dirty="0" smtClean="0">
                <a:solidFill>
                  <a:srgbClr val="FF0000"/>
                </a:solidFill>
                <a:latin typeface="Times New Roman" charset="0"/>
                <a:ea typeface="Times New Roman" charset="0"/>
                <a:cs typeface="Times New Roman" charset="0"/>
              </a:rPr>
              <a:t>1</a:t>
            </a:r>
            <a:r>
              <a:rPr lang="en-US" dirty="0" smtClean="0">
                <a:solidFill>
                  <a:srgbClr val="FF0000"/>
                </a:solidFill>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a:t>
            </a:r>
            <a:r>
              <a:rPr lang="en-US" dirty="0" err="1" smtClean="0">
                <a:latin typeface="Times New Roman" charset="0"/>
                <a:ea typeface="Times New Roman" charset="0"/>
                <a:cs typeface="Times New Roman" charset="0"/>
              </a:rPr>
              <a:t>enno</a:t>
            </a:r>
            <a:r>
              <a:rPr lang="en-US" dirty="0" smtClean="0">
                <a:latin typeface="Times New Roman" charset="0"/>
                <a:ea typeface="Times New Roman" charset="0"/>
                <a:cs typeface="Times New Roman" charset="0"/>
              </a:rPr>
              <a:t> </a:t>
            </a:r>
            <a:r>
              <a:rPr lang="en-US" dirty="0" smtClean="0">
                <a:solidFill>
                  <a:srgbClr val="FF0000"/>
                </a:solidFill>
                <a:latin typeface="Times New Roman" charset="0"/>
                <a:ea typeface="Times New Roman" charset="0"/>
                <a:cs typeface="Times New Roman" charset="0"/>
              </a:rPr>
              <a:t>huwwe</a:t>
            </a:r>
            <a:r>
              <a:rPr lang="en-US" baseline="-25000" dirty="0" smtClean="0">
                <a:solidFill>
                  <a:srgbClr val="FF0000"/>
                </a:solidFill>
                <a:latin typeface="Times New Roman" charset="0"/>
                <a:ea typeface="Times New Roman" charset="0"/>
                <a:cs typeface="Times New Roman" charset="0"/>
              </a:rPr>
              <a:t>2</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za?bar</a:t>
            </a:r>
            <a:r>
              <a:rPr lang="en-US" dirty="0" smtClean="0">
                <a:latin typeface="Times New Roman" charset="0"/>
                <a:ea typeface="Times New Roman" charset="0"/>
                <a:cs typeface="Times New Roman" charset="0"/>
              </a:rPr>
              <a:t> a-l-fahs</a:t>
            </a:r>
          </a:p>
          <a:p>
            <a:pPr marL="0" indent="0">
              <a:buNone/>
            </a:pPr>
            <a:r>
              <a:rPr lang="en-US" dirty="0">
                <a:latin typeface="Times New Roman" charset="0"/>
                <a:ea typeface="Times New Roman" charset="0"/>
                <a:cs typeface="Times New Roman" charset="0"/>
              </a:rPr>
              <a:t>n</a:t>
            </a:r>
            <a:r>
              <a:rPr lang="en-US" dirty="0" smtClean="0">
                <a:latin typeface="Times New Roman" charset="0"/>
                <a:ea typeface="Times New Roman" charset="0"/>
                <a:cs typeface="Times New Roman" charset="0"/>
              </a:rPr>
              <a:t>o     teacher       that   he      cheated in-the-exam</a:t>
            </a:r>
          </a:p>
          <a:p>
            <a:pPr marL="0" indent="0">
              <a:buNone/>
            </a:pPr>
            <a:r>
              <a:rPr lang="en-US" dirty="0" smtClean="0">
                <a:latin typeface="Times New Roman" charset="0"/>
                <a:ea typeface="Times New Roman" charset="0"/>
                <a:cs typeface="Times New Roman" charset="0"/>
              </a:rPr>
              <a:t>‘Her bad student, we didn’t want to tell any teacher that he cheated on the exam.’ </a:t>
            </a:r>
            <a:r>
              <a:rPr lang="en-US" dirty="0" smtClean="0">
                <a:solidFill>
                  <a:srgbClr val="002060"/>
                </a:solidFill>
                <a:latin typeface="Times New Roman" charset="0"/>
                <a:ea typeface="Times New Roman" charset="0"/>
                <a:cs typeface="Times New Roman" charset="0"/>
              </a:rPr>
              <a:t> </a:t>
            </a:r>
            <a:endParaRPr lang="en-US" dirty="0" smtClean="0">
              <a:latin typeface="Times New Roman" charset="0"/>
              <a:ea typeface="Times New Roman" charset="0"/>
              <a:cs typeface="Times New Roman" charset="0"/>
            </a:endParaRPr>
          </a:p>
        </p:txBody>
      </p:sp>
    </p:spTree>
    <p:extLst>
      <p:ext uri="{BB962C8B-B14F-4D97-AF65-F5344CB8AC3E}">
        <p14:creationId xmlns:p14="http://schemas.microsoft.com/office/powerpoint/2010/main" val="4836292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2060"/>
                </a:solidFill>
                <a:latin typeface="Times New Roman" charset="0"/>
                <a:ea typeface="Times New Roman" charset="0"/>
                <a:cs typeface="Times New Roman" charset="0"/>
              </a:rPr>
              <a:t>Island </a:t>
            </a:r>
            <a:r>
              <a:rPr lang="en-US" dirty="0" smtClean="0">
                <a:solidFill>
                  <a:srgbClr val="002060"/>
                </a:solidFill>
                <a:latin typeface="Times New Roman" charset="0"/>
                <a:ea typeface="Times New Roman" charset="0"/>
                <a:cs typeface="Times New Roman" charset="0"/>
                <a:sym typeface="Wingdings"/>
              </a:rPr>
              <a:t> no reconstruction:</a:t>
            </a:r>
          </a:p>
          <a:p>
            <a:pPr marL="0" indent="0">
              <a:buNone/>
            </a:pPr>
            <a:r>
              <a:rPr lang="en-US" dirty="0" smtClean="0">
                <a:solidFill>
                  <a:srgbClr val="002060"/>
                </a:solidFill>
                <a:latin typeface="Times New Roman" charset="0"/>
                <a:ea typeface="Times New Roman" charset="0"/>
                <a:cs typeface="Times New Roman" charset="0"/>
                <a:sym typeface="Wingdings"/>
              </a:rPr>
              <a:t>2. </a:t>
            </a:r>
            <a:r>
              <a:rPr lang="en-US" dirty="0">
                <a:latin typeface="Times New Roman" charset="0"/>
                <a:ea typeface="Times New Roman" charset="0"/>
                <a:cs typeface="Times New Roman" charset="0"/>
              </a:rPr>
              <a:t>[telmiiz-</a:t>
            </a:r>
            <a:r>
              <a:rPr lang="en-US" dirty="0">
                <a:solidFill>
                  <a:srgbClr val="FF0000"/>
                </a:solidFill>
                <a:latin typeface="Times New Roman" charset="0"/>
                <a:ea typeface="Times New Roman" charset="0"/>
                <a:cs typeface="Times New Roman" charset="0"/>
              </a:rPr>
              <a:t>a</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l-</a:t>
            </a:r>
            <a:r>
              <a:rPr lang="en-US" dirty="0" err="1">
                <a:latin typeface="Times New Roman" charset="0"/>
                <a:ea typeface="Times New Roman" charset="0"/>
                <a:cs typeface="Times New Roman" charset="0"/>
              </a:rPr>
              <a:t>kesleen</a:t>
            </a:r>
            <a:r>
              <a:rPr lang="en-US" dirty="0">
                <a:latin typeface="Times New Roman" charset="0"/>
                <a:ea typeface="Times New Roman" charset="0"/>
                <a:cs typeface="Times New Roman" charset="0"/>
              </a:rPr>
              <a:t>]</a:t>
            </a:r>
            <a:r>
              <a:rPr lang="en-US" baseline="-25000" dirty="0">
                <a:latin typeface="Times New Roman" charset="0"/>
                <a:ea typeface="Times New Roman" charset="0"/>
                <a:cs typeface="Times New Roman" charset="0"/>
              </a:rPr>
              <a:t>2</a:t>
            </a:r>
            <a:r>
              <a:rPr lang="en-US" dirty="0">
                <a:latin typeface="Times New Roman" charset="0"/>
                <a:ea typeface="Times New Roman" charset="0"/>
                <a:cs typeface="Times New Roman" charset="0"/>
              </a:rPr>
              <a:t> ma </a:t>
            </a:r>
            <a:r>
              <a:rPr lang="en-US" dirty="0" err="1" smtClean="0">
                <a:latin typeface="Times New Roman" charset="0"/>
                <a:ea typeface="Times New Roman" charset="0"/>
                <a:cs typeface="Times New Roman" charset="0"/>
              </a:rPr>
              <a:t>hkiina</a:t>
            </a:r>
            <a:r>
              <a:rPr lang="en-US" dirty="0" smtClean="0">
                <a:latin typeface="Times New Roman" charset="0"/>
                <a:ea typeface="Times New Roman" charset="0"/>
                <a:cs typeface="Times New Roman" charset="0"/>
              </a:rPr>
              <a:t> ma? </a:t>
            </a:r>
            <a:r>
              <a:rPr lang="en-US" dirty="0" err="1" smtClean="0">
                <a:solidFill>
                  <a:srgbClr val="FF0000"/>
                </a:solidFill>
                <a:latin typeface="Times New Roman" charset="0"/>
                <a:ea typeface="Times New Roman" charset="0"/>
                <a:cs typeface="Times New Roman" charset="0"/>
              </a:rPr>
              <a:t>wala</a:t>
            </a:r>
            <a:endParaRPr lang="en-US" dirty="0" smtClean="0">
              <a:solidFill>
                <a:srgbClr val="FF0000"/>
              </a:solidFill>
              <a:latin typeface="Times New Roman" charset="0"/>
              <a:ea typeface="Times New Roman" charset="0"/>
              <a:cs typeface="Times New Roman" charset="0"/>
            </a:endParaRPr>
          </a:p>
          <a:p>
            <a:pPr marL="0" indent="0">
              <a:buNone/>
            </a:pPr>
            <a:r>
              <a:rPr lang="en-US" dirty="0">
                <a:solidFill>
                  <a:srgbClr val="FF0000"/>
                </a:solidFill>
                <a:latin typeface="Times New Roman" charset="0"/>
                <a:ea typeface="Times New Roman" charset="0"/>
                <a:cs typeface="Times New Roman" charset="0"/>
              </a:rPr>
              <a:t> </a:t>
            </a:r>
            <a:r>
              <a:rPr lang="en-US" dirty="0" smtClean="0">
                <a:solidFill>
                  <a:srgbClr val="FF0000"/>
                </a:solidFill>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student-her the-bad   </a:t>
            </a:r>
            <a:r>
              <a:rPr lang="en-US" dirty="0" err="1" smtClean="0">
                <a:latin typeface="Times New Roman" charset="0"/>
                <a:ea typeface="Times New Roman" charset="0"/>
                <a:cs typeface="Times New Roman" charset="0"/>
              </a:rPr>
              <a:t>neg</a:t>
            </a:r>
            <a:r>
              <a:rPr lang="en-US" dirty="0" smtClean="0">
                <a:latin typeface="Times New Roman" charset="0"/>
                <a:ea typeface="Times New Roman" charset="0"/>
                <a:cs typeface="Times New Roman" charset="0"/>
              </a:rPr>
              <a:t> talked.1P with no</a:t>
            </a:r>
            <a:endParaRPr lang="en-US" dirty="0" smtClean="0">
              <a:solidFill>
                <a:srgbClr val="FF0000"/>
              </a:solidFill>
              <a:latin typeface="Times New Roman" charset="0"/>
              <a:ea typeface="Times New Roman" charset="0"/>
              <a:cs typeface="Times New Roman" charset="0"/>
            </a:endParaRPr>
          </a:p>
          <a:p>
            <a:pPr marL="0" indent="0">
              <a:buNone/>
            </a:pPr>
            <a:r>
              <a:rPr lang="en-US" dirty="0" smtClean="0">
                <a:solidFill>
                  <a:srgbClr val="FF0000"/>
                </a:solidFill>
                <a:latin typeface="Times New Roman" charset="0"/>
                <a:ea typeface="Times New Roman" charset="0"/>
                <a:cs typeface="Times New Roman" charset="0"/>
              </a:rPr>
              <a:t>m?allme</a:t>
            </a:r>
            <a:r>
              <a:rPr lang="en-US" baseline="-25000" dirty="0" smtClean="0">
                <a:solidFill>
                  <a:srgbClr val="FF0000"/>
                </a:solidFill>
                <a:latin typeface="Times New Roman" charset="0"/>
                <a:ea typeface="Times New Roman" charset="0"/>
                <a:cs typeface="Times New Roman" charset="0"/>
              </a:rPr>
              <a:t>1 </a:t>
            </a:r>
            <a:r>
              <a:rPr lang="en-US" dirty="0" smtClean="0">
                <a:solidFill>
                  <a:srgbClr val="FF0000"/>
                </a:solidFill>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?able-ma </a:t>
            </a:r>
            <a:r>
              <a:rPr lang="en-US" dirty="0" err="1" smtClean="0">
                <a:solidFill>
                  <a:srgbClr val="FF0000"/>
                </a:solidFill>
                <a:latin typeface="Times New Roman" charset="0"/>
                <a:ea typeface="Times New Roman" charset="0"/>
                <a:cs typeface="Times New Roman" charset="0"/>
              </a:rPr>
              <a:t>huwwe</a:t>
            </a:r>
            <a:r>
              <a:rPr lang="en-US" dirty="0" smtClean="0">
                <a:solidFill>
                  <a:srgbClr val="FF0000"/>
                </a:solidFill>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yuuSal</a:t>
            </a:r>
            <a:endParaRPr lang="en-US" dirty="0" smtClean="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teacher    before he arrive.3SM</a:t>
            </a:r>
          </a:p>
          <a:p>
            <a:pPr marL="0" indent="0">
              <a:buNone/>
            </a:pPr>
            <a:r>
              <a:rPr lang="en-US" dirty="0" smtClean="0">
                <a:latin typeface="Times New Roman" charset="0"/>
                <a:ea typeface="Times New Roman" charset="0"/>
                <a:cs typeface="Times New Roman" charset="0"/>
              </a:rPr>
              <a:t>‘Her bad student, we didn’t talk to any teacher before he arrived.’ </a:t>
            </a:r>
            <a:r>
              <a:rPr lang="en-US" dirty="0" smtClean="0">
                <a:solidFill>
                  <a:srgbClr val="FF0000"/>
                </a:solidFill>
                <a:latin typeface="Times New Roman" charset="0"/>
                <a:ea typeface="Times New Roman" charset="0"/>
                <a:cs typeface="Times New Roman" charset="0"/>
              </a:rPr>
              <a:t> </a:t>
            </a:r>
            <a:endParaRPr lang="en-US" dirty="0" smtClean="0">
              <a:latin typeface="Times New Roman" charset="0"/>
              <a:ea typeface="Times New Roman" charset="0"/>
              <a:cs typeface="Times New Roman" charset="0"/>
              <a:sym typeface="Wingdings"/>
            </a:endParaRPr>
          </a:p>
        </p:txBody>
      </p:sp>
    </p:spTree>
    <p:extLst>
      <p:ext uri="{BB962C8B-B14F-4D97-AF65-F5344CB8AC3E}">
        <p14:creationId xmlns:p14="http://schemas.microsoft.com/office/powerpoint/2010/main" val="1318059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Times New Roman" charset="0"/>
                <a:ea typeface="Times New Roman" charset="0"/>
                <a:cs typeface="Times New Roman" charset="0"/>
              </a:rPr>
              <a:t>Some details of the analysis</a:t>
            </a:r>
            <a:endParaRPr lang="en-US" dirty="0">
              <a:solidFill>
                <a:schemeClr val="accent1"/>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charset="0"/>
                <a:ea typeface="Times New Roman" charset="0"/>
                <a:cs typeface="Times New Roman" charset="0"/>
              </a:rPr>
              <a:t>The effect of islands on the possibility to take a QP antecedent is observed only for strong pronouns as </a:t>
            </a:r>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a weak </a:t>
            </a:r>
            <a:r>
              <a:rPr lang="en-US" dirty="0" err="1" smtClean="0">
                <a:latin typeface="Times New Roman" charset="0"/>
                <a:ea typeface="Times New Roman" charset="0"/>
                <a:cs typeface="Times New Roman" charset="0"/>
              </a:rPr>
              <a:t>resumptive</a:t>
            </a:r>
            <a:r>
              <a:rPr lang="en-US" dirty="0" smtClean="0">
                <a:latin typeface="Times New Roman" charset="0"/>
                <a:ea typeface="Times New Roman" charset="0"/>
                <a:cs typeface="Times New Roman" charset="0"/>
              </a:rPr>
              <a:t> pronoun can have a QP antecedent regardless of islands, and a strong </a:t>
            </a:r>
            <a:r>
              <a:rPr lang="en-US" dirty="0" err="1" smtClean="0">
                <a:latin typeface="Times New Roman" charset="0"/>
                <a:ea typeface="Times New Roman" charset="0"/>
                <a:cs typeface="Times New Roman" charset="0"/>
              </a:rPr>
              <a:t>resumptive</a:t>
            </a:r>
            <a:r>
              <a:rPr lang="en-US" dirty="0" smtClean="0">
                <a:latin typeface="Times New Roman" charset="0"/>
                <a:ea typeface="Times New Roman" charset="0"/>
                <a:cs typeface="Times New Roman" charset="0"/>
              </a:rPr>
              <a:t> can still have a definite antecedent outside of an island. </a:t>
            </a:r>
          </a:p>
          <a:p>
            <a:r>
              <a:rPr lang="en-US" dirty="0" smtClean="0">
                <a:latin typeface="Times New Roman" charset="0"/>
                <a:ea typeface="Times New Roman" charset="0"/>
                <a:cs typeface="Times New Roman" charset="0"/>
              </a:rPr>
              <a:t>On the approach developed, this means that a strong pronoun is not compatible with movement when it needs to be bound by QP</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206238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Q3: What might the nature of pronoun/gap alternations in resumption tell us about pronoun/PRO, pronoun/</a:t>
            </a:r>
            <a:r>
              <a:rPr lang="en-US" i="1" dirty="0" smtClean="0">
                <a:latin typeface="Times New Roman" pitchFamily="18" charset="0"/>
                <a:cs typeface="Times New Roman" pitchFamily="18" charset="0"/>
              </a:rPr>
              <a:t>pro</a:t>
            </a:r>
            <a:r>
              <a:rPr lang="en-US" dirty="0" smtClean="0">
                <a:latin typeface="Times New Roman" pitchFamily="18" charset="0"/>
                <a:cs typeface="Times New Roman" pitchFamily="18" charset="0"/>
              </a:rPr>
              <a:t>, pronoun/</a:t>
            </a:r>
            <a:r>
              <a:rPr lang="en-US" i="1" dirty="0" smtClean="0">
                <a:latin typeface="Times New Roman" pitchFamily="18" charset="0"/>
                <a:cs typeface="Times New Roman" pitchFamily="18" charset="0"/>
              </a:rPr>
              <a:t>sig</a:t>
            </a:r>
            <a:r>
              <a:rPr lang="en-US" dirty="0" smtClean="0">
                <a:latin typeface="Times New Roman" pitchFamily="18" charset="0"/>
                <a:cs typeface="Times New Roman" pitchFamily="18" charset="0"/>
              </a:rPr>
              <a:t>, pronoun/demonstrative alternations more generally?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accent1"/>
                </a:solidFill>
                <a:latin typeface="Times New Roman" charset="0"/>
                <a:ea typeface="Times New Roman" charset="0"/>
                <a:cs typeface="Times New Roman" charset="0"/>
              </a:rPr>
              <a:t>Why not?</a:t>
            </a:r>
          </a:p>
          <a:p>
            <a:r>
              <a:rPr lang="en-US" dirty="0" smtClean="0">
                <a:solidFill>
                  <a:schemeClr val="accent1"/>
                </a:solidFill>
                <a:latin typeface="Times New Roman" charset="0"/>
                <a:ea typeface="Times New Roman" charset="0"/>
                <a:cs typeface="Times New Roman" charset="0"/>
              </a:rPr>
              <a:t>A </a:t>
            </a:r>
            <a:r>
              <a:rPr lang="en-US" dirty="0" smtClean="0">
                <a:latin typeface="Times New Roman" charset="0"/>
                <a:ea typeface="Times New Roman" charset="0"/>
                <a:cs typeface="Times New Roman" charset="0"/>
              </a:rPr>
              <a:t>strong pronoun can only merge with the copy of movement as an appositive</a:t>
            </a:r>
          </a:p>
          <a:p>
            <a:r>
              <a:rPr lang="en-US" dirty="0" smtClean="0">
                <a:latin typeface="Times New Roman" charset="0"/>
                <a:ea typeface="Times New Roman" charset="0"/>
                <a:cs typeface="Times New Roman" charset="0"/>
              </a:rPr>
              <a:t>Antecedent</a:t>
            </a:r>
            <a:r>
              <a:rPr lang="en-US" baseline="-25000" dirty="0" smtClean="0">
                <a:latin typeface="Times New Roman" charset="0"/>
                <a:ea typeface="Times New Roman" charset="0"/>
                <a:cs typeface="Times New Roman" charset="0"/>
              </a:rPr>
              <a:t>1</a:t>
            </a:r>
            <a:r>
              <a:rPr lang="en-US" dirty="0" smtClean="0">
                <a:latin typeface="Times New Roman" charset="0"/>
                <a:ea typeface="Times New Roman" charset="0"/>
                <a:cs typeface="Times New Roman" charset="0"/>
              </a:rPr>
              <a:t> … copy</a:t>
            </a:r>
            <a:r>
              <a:rPr lang="en-US" baseline="-25000" dirty="0" smtClean="0">
                <a:latin typeface="Times New Roman" charset="0"/>
                <a:ea typeface="Times New Roman" charset="0"/>
                <a:cs typeface="Times New Roman" charset="0"/>
              </a:rPr>
              <a:t>1</a:t>
            </a:r>
            <a:r>
              <a:rPr lang="en-US" dirty="0" smtClean="0">
                <a:latin typeface="Times New Roman" charset="0"/>
                <a:ea typeface="Times New Roman" charset="0"/>
                <a:cs typeface="Times New Roman" charset="0"/>
              </a:rPr>
              <a:t>-[</a:t>
            </a:r>
            <a:r>
              <a:rPr lang="en-US" baseline="-25000" dirty="0" smtClean="0">
                <a:latin typeface="Times New Roman" charset="0"/>
                <a:ea typeface="Times New Roman" charset="0"/>
                <a:cs typeface="Times New Roman" charset="0"/>
              </a:rPr>
              <a:t>DP</a:t>
            </a:r>
            <a:r>
              <a:rPr lang="en-US" dirty="0" smtClean="0">
                <a:latin typeface="Times New Roman" charset="0"/>
                <a:ea typeface="Times New Roman" charset="0"/>
                <a:cs typeface="Times New Roman" charset="0"/>
              </a:rPr>
              <a:t> h- [</a:t>
            </a:r>
            <a:r>
              <a:rPr lang="en-US" baseline="-25000" dirty="0" smtClean="0">
                <a:latin typeface="Times New Roman" charset="0"/>
                <a:ea typeface="Times New Roman" charset="0"/>
                <a:cs typeface="Times New Roman" charset="0"/>
              </a:rPr>
              <a:t>NP</a:t>
            </a:r>
            <a:r>
              <a:rPr lang="en-US" dirty="0" smtClean="0">
                <a:latin typeface="Times New Roman" charset="0"/>
                <a:ea typeface="Times New Roman" charset="0"/>
                <a:cs typeface="Times New Roman" charset="0"/>
              </a:rPr>
              <a:t> phi]]</a:t>
            </a:r>
          </a:p>
          <a:p>
            <a:r>
              <a:rPr lang="en-US" dirty="0" smtClean="0">
                <a:latin typeface="Times New Roman" charset="0"/>
                <a:ea typeface="Times New Roman" charset="0"/>
                <a:cs typeface="Times New Roman" charset="0"/>
              </a:rPr>
              <a:t>And this has consequences for interpretation: as the subject of a separate clause, the pronoun is not bound by QP</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0114301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Times New Roman" charset="0"/>
                <a:ea typeface="Times New Roman" charset="0"/>
                <a:cs typeface="Times New Roman" charset="0"/>
              </a:rPr>
              <a:t>1. *Every suspect</a:t>
            </a:r>
            <a:r>
              <a:rPr lang="en-US" baseline="-25000" dirty="0" smtClean="0">
                <a:latin typeface="Times New Roman" charset="0"/>
                <a:ea typeface="Times New Roman" charset="0"/>
                <a:cs typeface="Times New Roman" charset="0"/>
              </a:rPr>
              <a:t>1</a:t>
            </a:r>
            <a:r>
              <a:rPr lang="en-US" dirty="0" smtClean="0">
                <a:latin typeface="Times New Roman" charset="0"/>
                <a:ea typeface="Times New Roman" charset="0"/>
                <a:cs typeface="Times New Roman" charset="0"/>
              </a:rPr>
              <a:t> you thought that she</a:t>
            </a:r>
            <a:r>
              <a:rPr lang="en-US" baseline="-25000" dirty="0" smtClean="0">
                <a:latin typeface="Times New Roman" charset="0"/>
                <a:ea typeface="Times New Roman" charset="0"/>
                <a:cs typeface="Times New Roman" charset="0"/>
              </a:rPr>
              <a:t>1</a:t>
            </a:r>
            <a:r>
              <a:rPr lang="en-US" dirty="0" smtClean="0">
                <a:latin typeface="Times New Roman" charset="0"/>
                <a:ea typeface="Times New Roman" charset="0"/>
                <a:cs typeface="Times New Roman" charset="0"/>
              </a:rPr>
              <a:t> was   </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imprisoned.</a:t>
            </a:r>
          </a:p>
          <a:p>
            <a:pPr marL="514350" indent="-514350">
              <a:buAutoNum type="arabicPeriod" startAt="2"/>
            </a:pPr>
            <a:r>
              <a:rPr lang="en-US" dirty="0" smtClean="0">
                <a:latin typeface="Times New Roman" charset="0"/>
                <a:ea typeface="Times New Roman" charset="0"/>
                <a:cs typeface="Times New Roman" charset="0"/>
              </a:rPr>
              <a:t>Every suspect</a:t>
            </a:r>
            <a:r>
              <a:rPr lang="en-US" baseline="-25000" dirty="0" smtClean="0">
                <a:latin typeface="Times New Roman" charset="0"/>
                <a:ea typeface="Times New Roman" charset="0"/>
                <a:cs typeface="Times New Roman" charset="0"/>
              </a:rPr>
              <a:t>1</a:t>
            </a:r>
            <a:r>
              <a:rPr lang="en-US" dirty="0" smtClean="0">
                <a:latin typeface="Times New Roman" charset="0"/>
                <a:ea typeface="Times New Roman" charset="0"/>
                <a:cs typeface="Times New Roman" charset="0"/>
              </a:rPr>
              <a:t> you thought that x</a:t>
            </a:r>
            <a:r>
              <a:rPr lang="en-US" baseline="-25000" dirty="0" smtClean="0">
                <a:latin typeface="Times New Roman" charset="0"/>
                <a:ea typeface="Times New Roman" charset="0"/>
                <a:cs typeface="Times New Roman" charset="0"/>
              </a:rPr>
              <a:t>1</a:t>
            </a:r>
            <a:r>
              <a:rPr lang="en-US" dirty="0" smtClean="0">
                <a:latin typeface="Times New Roman" charset="0"/>
                <a:ea typeface="Times New Roman" charset="0"/>
                <a:cs typeface="Times New Roman" charset="0"/>
              </a:rPr>
              <a:t> was </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imprisoned and she</a:t>
            </a:r>
            <a:r>
              <a:rPr lang="en-US" baseline="-25000" dirty="0" smtClean="0">
                <a:latin typeface="Times New Roman" charset="0"/>
                <a:ea typeface="Times New Roman" charset="0"/>
                <a:cs typeface="Times New Roman" charset="0"/>
              </a:rPr>
              <a:t>1</a:t>
            </a:r>
            <a:r>
              <a:rPr lang="en-US" dirty="0" smtClean="0">
                <a:latin typeface="Times New Roman" charset="0"/>
                <a:ea typeface="Times New Roman" charset="0"/>
                <a:cs typeface="Times New Roman" charset="0"/>
              </a:rPr>
              <a:t> is the one</a:t>
            </a:r>
          </a:p>
          <a:p>
            <a:pPr>
              <a:buFont typeface="Arial" charset="0"/>
              <a:buChar char="•"/>
            </a:pPr>
            <a:r>
              <a:rPr lang="en-US" dirty="0" smtClean="0">
                <a:latin typeface="Times New Roman" charset="0"/>
                <a:ea typeface="Times New Roman" charset="0"/>
                <a:cs typeface="Times New Roman" charset="0"/>
              </a:rPr>
              <a:t>In non-movement contexts, there is no copy, hence no need for apposition, and binding by QP is licit.</a:t>
            </a:r>
          </a:p>
          <a:p>
            <a:pPr>
              <a:buFont typeface="Arial" charset="0"/>
              <a:buChar char="•"/>
            </a:pPr>
            <a:r>
              <a:rPr lang="en-US" dirty="0" smtClean="0">
                <a:latin typeface="Times New Roman" charset="0"/>
                <a:ea typeface="Times New Roman" charset="0"/>
                <a:cs typeface="Times New Roman" charset="0"/>
              </a:rPr>
              <a:t>With weak pronouns, </a:t>
            </a:r>
            <a:r>
              <a:rPr lang="en-US" dirty="0" err="1" smtClean="0">
                <a:latin typeface="Times New Roman" charset="0"/>
                <a:ea typeface="Times New Roman" charset="0"/>
                <a:cs typeface="Times New Roman" charset="0"/>
              </a:rPr>
              <a:t>specDP</a:t>
            </a:r>
            <a:r>
              <a:rPr lang="en-US" dirty="0" smtClean="0">
                <a:latin typeface="Times New Roman" charset="0"/>
                <a:ea typeface="Times New Roman" charset="0"/>
                <a:cs typeface="Times New Roman" charset="0"/>
              </a:rPr>
              <a:t> is free to host the copy and no need for apposition. </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7737003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How could you argue against this proposal?</a:t>
            </a:r>
          </a:p>
          <a:p>
            <a:r>
              <a:rPr lang="en-US" dirty="0" smtClean="0">
                <a:latin typeface="Times New Roman" charset="0"/>
                <a:ea typeface="Times New Roman" charset="0"/>
                <a:cs typeface="Times New Roman" charset="0"/>
              </a:rPr>
              <a:t>What exactly would you be arguing against?</a:t>
            </a:r>
          </a:p>
          <a:p>
            <a:r>
              <a:rPr lang="en-US" dirty="0" smtClean="0">
                <a:latin typeface="Times New Roman" charset="0"/>
                <a:ea typeface="Times New Roman" charset="0"/>
                <a:cs typeface="Times New Roman" charset="0"/>
              </a:rPr>
              <a:t>The claim that movement and binding derivations compete?</a:t>
            </a:r>
          </a:p>
          <a:p>
            <a:r>
              <a:rPr lang="en-US" dirty="0" smtClean="0">
                <a:latin typeface="Times New Roman" charset="0"/>
                <a:ea typeface="Times New Roman" charset="0"/>
                <a:cs typeface="Times New Roman" charset="0"/>
              </a:rPr>
              <a:t>And/or the claim that there is both true and apparent resumption?</a:t>
            </a:r>
          </a:p>
          <a:p>
            <a:r>
              <a:rPr lang="en-US" dirty="0" smtClean="0">
                <a:latin typeface="Times New Roman" charset="0"/>
                <a:ea typeface="Times New Roman" charset="0"/>
                <a:cs typeface="Times New Roman" charset="0"/>
              </a:rPr>
              <a:t>Can this be decided empirically, and if yes, do you have any ideas how?</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3611607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smtClean="0">
              <a:latin typeface="Times New Roman" charset="0"/>
              <a:ea typeface="Times New Roman" charset="0"/>
              <a:cs typeface="Times New Roman" charset="0"/>
            </a:endParaRPr>
          </a:p>
          <a:p>
            <a:pPr marL="0" indent="0">
              <a:buNone/>
            </a:pPr>
            <a:endParaRPr lang="en-US" dirty="0">
              <a:latin typeface="Times New Roman" charset="0"/>
              <a:ea typeface="Times New Roman" charset="0"/>
              <a:cs typeface="Times New Roman" charset="0"/>
            </a:endParaRPr>
          </a:p>
          <a:p>
            <a:pPr marL="0" indent="0">
              <a:buNone/>
            </a:pPr>
            <a:endParaRPr lang="en-US" dirty="0" smtClean="0">
              <a:latin typeface="Times New Roman" charset="0"/>
              <a:ea typeface="Times New Roman" charset="0"/>
              <a:cs typeface="Times New Roman" charset="0"/>
            </a:endParaRPr>
          </a:p>
          <a:p>
            <a:pPr marL="0" indent="0">
              <a:buNone/>
            </a:pPr>
            <a:endParaRPr lang="en-US" dirty="0">
              <a:latin typeface="Times New Roman" charset="0"/>
              <a:ea typeface="Times New Roman" charset="0"/>
              <a:cs typeface="Times New Roman" charset="0"/>
            </a:endParaRPr>
          </a:p>
          <a:p>
            <a:pPr marL="0" indent="0">
              <a:buNone/>
            </a:pPr>
            <a:endParaRPr lang="en-US" dirty="0" smtClean="0">
              <a:latin typeface="Times New Roman" charset="0"/>
              <a:ea typeface="Times New Roman" charset="0"/>
              <a:cs typeface="Times New Roman" charset="0"/>
            </a:endParaRPr>
          </a:p>
          <a:p>
            <a:pPr marL="0" indent="0">
              <a:buNone/>
            </a:pPr>
            <a:r>
              <a:rPr lang="en-US" sz="4000" dirty="0" smtClean="0">
                <a:solidFill>
                  <a:srgbClr val="C00000"/>
                </a:solidFill>
                <a:latin typeface="Times New Roman" charset="0"/>
                <a:ea typeface="Times New Roman" charset="0"/>
                <a:cs typeface="Times New Roman" charset="0"/>
              </a:rPr>
              <a:t>Competition and Interpretation</a:t>
            </a:r>
          </a:p>
          <a:p>
            <a:pPr marL="0" indent="0">
              <a:buNone/>
            </a:pPr>
            <a:r>
              <a:rPr lang="en-US" sz="2800" dirty="0" smtClean="0">
                <a:solidFill>
                  <a:srgbClr val="C00000"/>
                </a:solidFill>
                <a:latin typeface="Times New Roman" charset="0"/>
                <a:ea typeface="Times New Roman" charset="0"/>
                <a:cs typeface="Times New Roman" charset="0"/>
              </a:rPr>
              <a:t>						      </a:t>
            </a:r>
            <a:r>
              <a:rPr lang="en-US" sz="2800" dirty="0" smtClean="0">
                <a:latin typeface="Times New Roman" charset="0"/>
                <a:ea typeface="Times New Roman" charset="0"/>
                <a:cs typeface="Times New Roman" charset="0"/>
              </a:rPr>
              <a:t>Sichel 2014</a:t>
            </a:r>
            <a:endParaRPr lang="en-US" sz="28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0336569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Times New Roman" charset="0"/>
                <a:ea typeface="Times New Roman" charset="0"/>
                <a:cs typeface="Times New Roman" charset="0"/>
              </a:rPr>
              <a:t>Main Points</a:t>
            </a:r>
            <a:endParaRPr lang="en-US" dirty="0">
              <a:solidFill>
                <a:schemeClr val="accent1"/>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charset="0"/>
                <a:ea typeface="Times New Roman" charset="0"/>
                <a:cs typeface="Times New Roman" charset="0"/>
              </a:rPr>
              <a:t>The </a:t>
            </a:r>
            <a:r>
              <a:rPr lang="en-US" dirty="0" err="1" smtClean="0">
                <a:latin typeface="Times New Roman" charset="0"/>
                <a:ea typeface="Times New Roman" charset="0"/>
                <a:cs typeface="Times New Roman" charset="0"/>
              </a:rPr>
              <a:t>Doron</a:t>
            </a:r>
            <a:r>
              <a:rPr lang="en-US" dirty="0" smtClean="0">
                <a:latin typeface="Times New Roman" charset="0"/>
                <a:ea typeface="Times New Roman" charset="0"/>
                <a:cs typeface="Times New Roman" charset="0"/>
              </a:rPr>
              <a:t> facts can receive a uniform structural treatment in which interpretation (Scope; </a:t>
            </a:r>
            <a:r>
              <a:rPr lang="en-US" sz="2400" dirty="0" smtClean="0">
                <a:latin typeface="Times New Roman" charset="0"/>
                <a:ea typeface="Times New Roman" charset="0"/>
                <a:cs typeface="Times New Roman" charset="0"/>
              </a:rPr>
              <a:t>DE DICTO / DE RE </a:t>
            </a:r>
            <a:r>
              <a:rPr lang="en-US" dirty="0" smtClean="0">
                <a:latin typeface="Times New Roman" charset="0"/>
                <a:ea typeface="Times New Roman" charset="0"/>
                <a:cs typeface="Times New Roman" charset="0"/>
              </a:rPr>
              <a:t>) and extraction depend on the structure of the RC: Raising vs. Matching, and in particular the position of the RC-head.</a:t>
            </a:r>
          </a:p>
          <a:p>
            <a:r>
              <a:rPr lang="en-US" dirty="0" smtClean="0">
                <a:latin typeface="Times New Roman" charset="0"/>
                <a:ea typeface="Times New Roman" charset="0"/>
                <a:cs typeface="Times New Roman" charset="0"/>
              </a:rPr>
              <a:t>The </a:t>
            </a:r>
            <a:r>
              <a:rPr lang="en-US" dirty="0" err="1" smtClean="0">
                <a:latin typeface="Times New Roman" charset="0"/>
                <a:ea typeface="Times New Roman" charset="0"/>
                <a:cs typeface="Times New Roman" charset="0"/>
              </a:rPr>
              <a:t>Doron</a:t>
            </a:r>
            <a:r>
              <a:rPr lang="en-US" dirty="0" smtClean="0">
                <a:latin typeface="Times New Roman" charset="0"/>
                <a:ea typeface="Times New Roman" charset="0"/>
                <a:cs typeface="Times New Roman" charset="0"/>
              </a:rPr>
              <a:t> facts are only observed with optional pronouns; obligatory pronouns are ambiguous, like gaps </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756596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latin typeface="Times New Roman" charset="0"/>
                <a:ea typeface="Times New Roman" charset="0"/>
                <a:cs typeface="Times New Roman" charset="0"/>
              </a:rPr>
              <a:t>The Raising structure </a:t>
            </a:r>
            <a:r>
              <a:rPr lang="en-US" dirty="0" smtClean="0">
                <a:latin typeface="Times New Roman" charset="0"/>
                <a:ea typeface="Times New Roman" charset="0"/>
                <a:cs typeface="Times New Roman" charset="0"/>
              </a:rPr>
              <a:t>is </a:t>
            </a:r>
            <a:r>
              <a:rPr lang="en-US" dirty="0">
                <a:latin typeface="Times New Roman" charset="0"/>
                <a:ea typeface="Times New Roman" charset="0"/>
                <a:cs typeface="Times New Roman" charset="0"/>
              </a:rPr>
              <a:t>optimally realized with a null form (a trace). When the null form is unavailable, </a:t>
            </a:r>
            <a:r>
              <a:rPr lang="en-US" dirty="0" smtClean="0">
                <a:latin typeface="Times New Roman" charset="0"/>
                <a:ea typeface="Times New Roman" charset="0"/>
                <a:cs typeface="Times New Roman" charset="0"/>
              </a:rPr>
              <a:t>Raising RC is </a:t>
            </a:r>
            <a:r>
              <a:rPr lang="en-US" dirty="0">
                <a:latin typeface="Times New Roman" charset="0"/>
                <a:ea typeface="Times New Roman" charset="0"/>
                <a:cs typeface="Times New Roman" charset="0"/>
              </a:rPr>
              <a:t>realized with a pronoun. The optional pronoun therefore necessarily realizes </a:t>
            </a:r>
            <a:r>
              <a:rPr lang="en-US" dirty="0" smtClean="0">
                <a:latin typeface="Times New Roman" charset="0"/>
                <a:ea typeface="Times New Roman" charset="0"/>
                <a:cs typeface="Times New Roman" charset="0"/>
              </a:rPr>
              <a:t>head-external RC. </a:t>
            </a:r>
            <a:r>
              <a:rPr lang="en-US" dirty="0">
                <a:latin typeface="Times New Roman" charset="0"/>
                <a:ea typeface="Times New Roman" charset="0"/>
                <a:cs typeface="Times New Roman" charset="0"/>
              </a:rPr>
              <a:t>This derives the </a:t>
            </a:r>
            <a:r>
              <a:rPr lang="en-US" dirty="0" smtClean="0">
                <a:latin typeface="Times New Roman" charset="0"/>
                <a:ea typeface="Times New Roman" charset="0"/>
                <a:cs typeface="Times New Roman" charset="0"/>
              </a:rPr>
              <a:t>absence of readings with optional pronouns. </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8743280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Times New Roman" charset="0"/>
                <a:ea typeface="Times New Roman" charset="0"/>
                <a:cs typeface="Times New Roman" charset="0"/>
              </a:rPr>
              <a:t>Optional Object Pronouns</a:t>
            </a:r>
            <a:endParaRPr lang="en-US" dirty="0">
              <a:solidFill>
                <a:schemeClr val="tx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Times New Roman" charset="0"/>
                <a:ea typeface="Times New Roman" charset="0"/>
                <a:cs typeface="Times New Roman" charset="0"/>
              </a:rPr>
              <a:t>(See also Bianchi 2004 for Irish and BP).</a:t>
            </a:r>
          </a:p>
          <a:p>
            <a:pPr marL="0" indent="0">
              <a:buNone/>
            </a:pPr>
            <a:r>
              <a:rPr lang="en-US" dirty="0" smtClean="0">
                <a:latin typeface="Times New Roman" charset="0"/>
                <a:ea typeface="Times New Roman" charset="0"/>
                <a:cs typeface="Times New Roman" charset="0"/>
              </a:rPr>
              <a:t>(1)</a:t>
            </a:r>
            <a:r>
              <a:rPr lang="en-US" dirty="0" err="1" smtClean="0">
                <a:latin typeface="Times New Roman" charset="0"/>
                <a:ea typeface="Times New Roman" charset="0"/>
                <a:cs typeface="Times New Roman" charset="0"/>
              </a:rPr>
              <a:t>a.dani</a:t>
            </a:r>
            <a:r>
              <a:rPr lang="en-US" dirty="0" smtClean="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yimca</a:t>
            </a:r>
            <a:r>
              <a:rPr lang="en-US" dirty="0">
                <a:latin typeface="Times New Roman" charset="0"/>
                <a:ea typeface="Times New Roman" charset="0"/>
                <a:cs typeface="Times New Roman" charset="0"/>
              </a:rPr>
              <a:t>     et   [ha-iSa</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Se-</a:t>
            </a:r>
            <a:r>
              <a:rPr lang="en-US" dirty="0" err="1">
                <a:latin typeface="Times New Roman" charset="0"/>
                <a:ea typeface="Times New Roman" charset="0"/>
                <a:cs typeface="Times New Roman" charset="0"/>
              </a:rPr>
              <a:t>hu</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mexapes</a:t>
            </a:r>
            <a:r>
              <a:rPr lang="en-US" dirty="0">
                <a:latin typeface="Times New Roman" charset="0"/>
                <a:ea typeface="Times New Roman" charset="0"/>
                <a:cs typeface="Times New Roman" charset="0"/>
              </a:rPr>
              <a:t> </a:t>
            </a:r>
            <a:r>
              <a:rPr lang="en-US" dirty="0">
                <a:solidFill>
                  <a:srgbClr val="FF0000"/>
                </a:solidFill>
                <a:latin typeface="Times New Roman" charset="0"/>
                <a:ea typeface="Times New Roman" charset="0"/>
                <a:cs typeface="Times New Roman" charset="0"/>
              </a:rPr>
              <a:t>t</a:t>
            </a:r>
            <a:r>
              <a:rPr lang="en-US" baseline="-25000" dirty="0">
                <a:solidFill>
                  <a:srgbClr val="FF0000"/>
                </a:solidFill>
                <a:latin typeface="Times New Roman" charset="0"/>
                <a:ea typeface="Times New Roman" charset="0"/>
                <a:cs typeface="Times New Roman" charset="0"/>
              </a:rPr>
              <a:t>1</a:t>
            </a:r>
            <a:r>
              <a:rPr lang="en-US" dirty="0">
                <a:latin typeface="Times New Roman" charset="0"/>
                <a:ea typeface="Times New Roman" charset="0"/>
                <a:cs typeface="Times New Roman" charset="0"/>
              </a:rPr>
              <a:t>] </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dani</a:t>
            </a:r>
            <a:r>
              <a:rPr lang="en-US" dirty="0" smtClean="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will.find</a:t>
            </a:r>
            <a:r>
              <a:rPr lang="en-US" dirty="0">
                <a:latin typeface="Times New Roman" charset="0"/>
                <a:ea typeface="Times New Roman" charset="0"/>
                <a:cs typeface="Times New Roman" charset="0"/>
              </a:rPr>
              <a:t> </a:t>
            </a:r>
            <a:r>
              <a:rPr lang="en-US" cap="small" dirty="0" err="1">
                <a:latin typeface="Times New Roman" charset="0"/>
                <a:ea typeface="Times New Roman" charset="0"/>
                <a:cs typeface="Times New Roman" charset="0"/>
              </a:rPr>
              <a:t>acc</a:t>
            </a:r>
            <a:r>
              <a:rPr lang="en-US" dirty="0">
                <a:latin typeface="Times New Roman" charset="0"/>
                <a:ea typeface="Times New Roman" charset="0"/>
                <a:cs typeface="Times New Roman" charset="0"/>
              </a:rPr>
              <a:t> the-woman that-he searches </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'Dani </a:t>
            </a:r>
            <a:r>
              <a:rPr lang="en-US" dirty="0">
                <a:latin typeface="Times New Roman" charset="0"/>
                <a:ea typeface="Times New Roman" charset="0"/>
                <a:cs typeface="Times New Roman" charset="0"/>
              </a:rPr>
              <a:t>will find the woman he is looking </a:t>
            </a:r>
            <a:r>
              <a:rPr lang="en-US" dirty="0" smtClean="0">
                <a:latin typeface="Times New Roman" charset="0"/>
                <a:ea typeface="Times New Roman" charset="0"/>
                <a:cs typeface="Times New Roman" charset="0"/>
              </a:rPr>
              <a:t>for’</a:t>
            </a:r>
          </a:p>
          <a:p>
            <a:pPr marL="0" indent="0">
              <a:buNone/>
            </a:pPr>
            <a:r>
              <a:rPr lang="en-US" dirty="0" smtClean="0">
                <a:latin typeface="Times New Roman" charset="0"/>
                <a:ea typeface="Times New Roman" charset="0"/>
                <a:cs typeface="Times New Roman" charset="0"/>
              </a:rPr>
              <a:t> </a:t>
            </a:r>
            <a:r>
              <a:rPr lang="en-US" cap="small" dirty="0">
                <a:solidFill>
                  <a:srgbClr val="FF0000"/>
                </a:solidFill>
                <a:latin typeface="Times New Roman" charset="0"/>
                <a:ea typeface="Times New Roman" charset="0"/>
                <a:cs typeface="Times New Roman" charset="0"/>
              </a:rPr>
              <a:t>De Re &amp; De </a:t>
            </a:r>
            <a:r>
              <a:rPr lang="en-US" cap="small" dirty="0" err="1">
                <a:solidFill>
                  <a:srgbClr val="FF0000"/>
                </a:solidFill>
                <a:latin typeface="Times New Roman" charset="0"/>
                <a:ea typeface="Times New Roman" charset="0"/>
                <a:cs typeface="Times New Roman" charset="0"/>
              </a:rPr>
              <a:t>Dicto</a:t>
            </a:r>
            <a:endParaRPr lang="en-US" dirty="0">
              <a:solidFill>
                <a:srgbClr val="FF0000"/>
              </a:solidFill>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b.dani</a:t>
            </a:r>
            <a:r>
              <a:rPr lang="en-US" dirty="0" smtClean="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yimca</a:t>
            </a:r>
            <a:r>
              <a:rPr lang="en-US" dirty="0">
                <a:latin typeface="Times New Roman" charset="0"/>
                <a:ea typeface="Times New Roman" charset="0"/>
                <a:cs typeface="Times New Roman" charset="0"/>
              </a:rPr>
              <a:t>     et  [ha-iSa</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Se-</a:t>
            </a:r>
            <a:r>
              <a:rPr lang="en-US" dirty="0" err="1">
                <a:latin typeface="Times New Roman" charset="0"/>
                <a:ea typeface="Times New Roman" charset="0"/>
                <a:cs typeface="Times New Roman" charset="0"/>
              </a:rPr>
              <a:t>hu</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mexapes</a:t>
            </a:r>
            <a:r>
              <a:rPr lang="en-US" dirty="0">
                <a:latin typeface="Times New Roman" charset="0"/>
                <a:ea typeface="Times New Roman" charset="0"/>
                <a:cs typeface="Times New Roman" charset="0"/>
              </a:rPr>
              <a:t> </a:t>
            </a:r>
            <a:r>
              <a:rPr lang="en-US" b="1" dirty="0">
                <a:solidFill>
                  <a:srgbClr val="FF0000"/>
                </a:solidFill>
                <a:latin typeface="Times New Roman" charset="0"/>
                <a:ea typeface="Times New Roman" charset="0"/>
                <a:cs typeface="Times New Roman" charset="0"/>
              </a:rPr>
              <a:t>ota</a:t>
            </a:r>
            <a:r>
              <a:rPr lang="en-US" b="1" baseline="-25000" dirty="0">
                <a:solidFill>
                  <a:srgbClr val="FF0000"/>
                </a:solidFill>
                <a:latin typeface="Times New Roman" charset="0"/>
                <a:ea typeface="Times New Roman" charset="0"/>
                <a:cs typeface="Times New Roman" charset="0"/>
              </a:rPr>
              <a:t>1</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dani</a:t>
            </a:r>
            <a:r>
              <a:rPr lang="en-US" dirty="0" smtClean="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will.find</a:t>
            </a:r>
            <a:r>
              <a:rPr lang="en-US" dirty="0">
                <a:latin typeface="Times New Roman" charset="0"/>
                <a:ea typeface="Times New Roman" charset="0"/>
                <a:cs typeface="Times New Roman" charset="0"/>
              </a:rPr>
              <a:t> </a:t>
            </a:r>
            <a:r>
              <a:rPr lang="en-US" cap="small" dirty="0" err="1">
                <a:latin typeface="Times New Roman" charset="0"/>
                <a:ea typeface="Times New Roman" charset="0"/>
                <a:cs typeface="Times New Roman" charset="0"/>
              </a:rPr>
              <a:t>acc</a:t>
            </a:r>
            <a:r>
              <a:rPr lang="en-US" dirty="0">
                <a:latin typeface="Times New Roman" charset="0"/>
                <a:ea typeface="Times New Roman" charset="0"/>
                <a:cs typeface="Times New Roman" charset="0"/>
              </a:rPr>
              <a:t> the-woman that-he searches </a:t>
            </a:r>
            <a:r>
              <a:rPr lang="en-US" b="1" dirty="0">
                <a:latin typeface="Times New Roman" charset="0"/>
                <a:ea typeface="Times New Roman" charset="0"/>
                <a:cs typeface="Times New Roman" charset="0"/>
              </a:rPr>
              <a:t>her</a:t>
            </a:r>
            <a:endParaRPr lang="en-US" dirty="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'Dani </a:t>
            </a:r>
            <a:r>
              <a:rPr lang="en-US" dirty="0">
                <a:latin typeface="Times New Roman" charset="0"/>
                <a:ea typeface="Times New Roman" charset="0"/>
                <a:cs typeface="Times New Roman" charset="0"/>
              </a:rPr>
              <a:t>will find the woman he is looking </a:t>
            </a:r>
            <a:r>
              <a:rPr lang="en-US" dirty="0" smtClean="0">
                <a:latin typeface="Times New Roman" charset="0"/>
                <a:ea typeface="Times New Roman" charset="0"/>
                <a:cs typeface="Times New Roman" charset="0"/>
              </a:rPr>
              <a:t>for’</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a:t>
            </a:r>
            <a:r>
              <a:rPr lang="en-US" cap="small" dirty="0">
                <a:solidFill>
                  <a:srgbClr val="FF0000"/>
                </a:solidFill>
                <a:latin typeface="Times New Roman" charset="0"/>
                <a:ea typeface="Times New Roman" charset="0"/>
                <a:cs typeface="Times New Roman" charset="0"/>
              </a:rPr>
              <a:t>Only De Re</a:t>
            </a:r>
            <a:endParaRPr lang="en-US" dirty="0">
              <a:solidFill>
                <a:srgbClr val="FF0000"/>
              </a:solidFill>
              <a:latin typeface="Times New Roman" charset="0"/>
              <a:ea typeface="Times New Roman" charset="0"/>
              <a:cs typeface="Times New Roman" charset="0"/>
            </a:endParaRPr>
          </a:p>
          <a:p>
            <a:pPr marL="0" indent="0">
              <a:buNone/>
            </a:pPr>
            <a:endParaRPr lang="en-US" dirty="0">
              <a:latin typeface="Times New Roman" charset="0"/>
              <a:ea typeface="Times New Roman" charset="0"/>
              <a:cs typeface="Times New Roman" charset="0"/>
            </a:endParaRPr>
          </a:p>
          <a:p>
            <a:pPr marL="0" indent="0">
              <a:buNone/>
            </a:pP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9312857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Times New Roman" charset="0"/>
                <a:ea typeface="Times New Roman" charset="0"/>
                <a:cs typeface="Times New Roman" charset="0"/>
              </a:rPr>
              <a:t>Idiom Chunks</a:t>
            </a:r>
            <a:endParaRPr lang="en-US" dirty="0">
              <a:solidFill>
                <a:schemeClr val="tx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pPr marL="0" indent="0">
              <a:buNone/>
            </a:pPr>
            <a:r>
              <a:rPr lang="fr-FR" dirty="0" smtClean="0">
                <a:latin typeface="Times New Roman" charset="0"/>
                <a:ea typeface="Times New Roman" charset="0"/>
                <a:cs typeface="Times New Roman" charset="0"/>
              </a:rPr>
              <a:t>ha-tik</a:t>
            </a:r>
            <a:r>
              <a:rPr lang="fr-FR" baseline="-25000" dirty="0" smtClean="0">
                <a:latin typeface="Times New Roman" charset="0"/>
                <a:ea typeface="Times New Roman" charset="0"/>
                <a:cs typeface="Times New Roman" charset="0"/>
              </a:rPr>
              <a:t>1</a:t>
            </a:r>
            <a:r>
              <a:rPr lang="fr-FR" dirty="0" smtClean="0">
                <a:latin typeface="Times New Roman" charset="0"/>
                <a:ea typeface="Times New Roman" charset="0"/>
                <a:cs typeface="Times New Roman" charset="0"/>
              </a:rPr>
              <a:t>     </a:t>
            </a:r>
            <a:r>
              <a:rPr lang="fr-FR" dirty="0">
                <a:latin typeface="Times New Roman" charset="0"/>
                <a:ea typeface="Times New Roman" charset="0"/>
                <a:cs typeface="Times New Roman" charset="0"/>
              </a:rPr>
              <a:t>Se-</a:t>
            </a:r>
            <a:r>
              <a:rPr lang="fr-FR" dirty="0" err="1">
                <a:latin typeface="Times New Roman" charset="0"/>
                <a:ea typeface="Times New Roman" charset="0"/>
                <a:cs typeface="Times New Roman" charset="0"/>
              </a:rPr>
              <a:t>tafru</a:t>
            </a:r>
            <a:r>
              <a:rPr lang="fr-FR" dirty="0">
                <a:latin typeface="Times New Roman" charset="0"/>
                <a:ea typeface="Times New Roman" charset="0"/>
                <a:cs typeface="Times New Roman" charset="0"/>
              </a:rPr>
              <a:t>             </a:t>
            </a:r>
            <a:r>
              <a:rPr lang="fr-FR" dirty="0">
                <a:solidFill>
                  <a:srgbClr val="FF0000"/>
                </a:solidFill>
                <a:latin typeface="Times New Roman" charset="0"/>
                <a:ea typeface="Times New Roman" charset="0"/>
                <a:cs typeface="Times New Roman" charset="0"/>
              </a:rPr>
              <a:t>t</a:t>
            </a:r>
            <a:r>
              <a:rPr lang="fr-FR" baseline="-25000" dirty="0">
                <a:solidFill>
                  <a:srgbClr val="FF0000"/>
                </a:solidFill>
                <a:latin typeface="Times New Roman" charset="0"/>
                <a:ea typeface="Times New Roman" charset="0"/>
                <a:cs typeface="Times New Roman" charset="0"/>
              </a:rPr>
              <a:t>1</a:t>
            </a:r>
            <a:r>
              <a:rPr lang="fr-FR" dirty="0">
                <a:solidFill>
                  <a:srgbClr val="FF0000"/>
                </a:solidFill>
                <a:latin typeface="Times New Roman" charset="0"/>
                <a:ea typeface="Times New Roman" charset="0"/>
                <a:cs typeface="Times New Roman" charset="0"/>
              </a:rPr>
              <a:t>/#</a:t>
            </a:r>
            <a:r>
              <a:rPr lang="fr-FR" b="1" dirty="0">
                <a:solidFill>
                  <a:srgbClr val="FF0000"/>
                </a:solidFill>
                <a:latin typeface="Times New Roman" charset="0"/>
                <a:ea typeface="Times New Roman" charset="0"/>
                <a:cs typeface="Times New Roman" charset="0"/>
              </a:rPr>
              <a:t>oto</a:t>
            </a:r>
            <a:r>
              <a:rPr lang="fr-FR" baseline="-25000" dirty="0">
                <a:solidFill>
                  <a:srgbClr val="FF0000"/>
                </a:solidFill>
                <a:latin typeface="Times New Roman" charset="0"/>
                <a:ea typeface="Times New Roman" charset="0"/>
                <a:cs typeface="Times New Roman" charset="0"/>
              </a:rPr>
              <a:t>1 </a:t>
            </a:r>
            <a:r>
              <a:rPr lang="fr-FR" dirty="0">
                <a:solidFill>
                  <a:srgbClr val="FF0000"/>
                </a:solidFill>
                <a:latin typeface="Times New Roman" charset="0"/>
                <a:ea typeface="Times New Roman" charset="0"/>
                <a:cs typeface="Times New Roman" charset="0"/>
              </a:rPr>
              <a:t>  </a:t>
            </a:r>
            <a:r>
              <a:rPr lang="fr-FR" dirty="0">
                <a:latin typeface="Times New Roman" charset="0"/>
                <a:ea typeface="Times New Roman" charset="0"/>
                <a:cs typeface="Times New Roman" charset="0"/>
              </a:rPr>
              <a:t>la-sar                 </a:t>
            </a:r>
            <a:r>
              <a:rPr lang="fr-FR" dirty="0" smtClean="0">
                <a:latin typeface="Times New Roman" charset="0"/>
                <a:ea typeface="Times New Roman" charset="0"/>
                <a:cs typeface="Times New Roman" charset="0"/>
              </a:rPr>
              <a:t>the-case   </a:t>
            </a:r>
            <a:r>
              <a:rPr lang="fr-FR" dirty="0" err="1">
                <a:latin typeface="Times New Roman" charset="0"/>
                <a:ea typeface="Times New Roman" charset="0"/>
                <a:cs typeface="Times New Roman" charset="0"/>
              </a:rPr>
              <a:t>that-they.sewed</a:t>
            </a:r>
            <a:r>
              <a:rPr lang="fr-FR" dirty="0">
                <a:latin typeface="Times New Roman" charset="0"/>
                <a:ea typeface="Times New Roman" charset="0"/>
                <a:cs typeface="Times New Roman" charset="0"/>
              </a:rPr>
              <a:t> t</a:t>
            </a:r>
            <a:r>
              <a:rPr lang="fr-FR" baseline="-25000" dirty="0">
                <a:latin typeface="Times New Roman" charset="0"/>
                <a:ea typeface="Times New Roman" charset="0"/>
                <a:cs typeface="Times New Roman" charset="0"/>
              </a:rPr>
              <a:t>1</a:t>
            </a:r>
            <a:r>
              <a:rPr lang="fr-FR" dirty="0">
                <a:latin typeface="Times New Roman" charset="0"/>
                <a:ea typeface="Times New Roman" charset="0"/>
                <a:cs typeface="Times New Roman" charset="0"/>
              </a:rPr>
              <a:t>/#it</a:t>
            </a:r>
            <a:r>
              <a:rPr lang="fr-FR" baseline="-25000" dirty="0">
                <a:latin typeface="Times New Roman" charset="0"/>
                <a:ea typeface="Times New Roman" charset="0"/>
                <a:cs typeface="Times New Roman" charset="0"/>
              </a:rPr>
              <a:t>1</a:t>
            </a:r>
            <a:r>
              <a:rPr lang="fr-FR" dirty="0">
                <a:latin typeface="Times New Roman" charset="0"/>
                <a:ea typeface="Times New Roman" charset="0"/>
                <a:cs typeface="Times New Roman" charset="0"/>
              </a:rPr>
              <a:t> </a:t>
            </a:r>
            <a:r>
              <a:rPr lang="fr-FR" dirty="0" err="1" smtClean="0">
                <a:latin typeface="Times New Roman" charset="0"/>
                <a:ea typeface="Times New Roman" charset="0"/>
                <a:cs typeface="Times New Roman" charset="0"/>
              </a:rPr>
              <a:t>to.the-minister</a:t>
            </a:r>
            <a:endParaRPr lang="fr-FR" dirty="0" smtClean="0">
              <a:latin typeface="Times New Roman" charset="0"/>
              <a:ea typeface="Times New Roman" charset="0"/>
              <a:cs typeface="Times New Roman" charset="0"/>
            </a:endParaRPr>
          </a:p>
          <a:p>
            <a:pPr marL="0" indent="0">
              <a:buNone/>
            </a:pPr>
            <a:r>
              <a:rPr lang="fr-FR" dirty="0">
                <a:latin typeface="Times New Roman" charset="0"/>
                <a:ea typeface="Times New Roman" charset="0"/>
                <a:cs typeface="Times New Roman" charset="0"/>
              </a:rPr>
              <a:t>haya </a:t>
            </a:r>
            <a:r>
              <a:rPr lang="fr-FR" dirty="0" err="1">
                <a:latin typeface="Times New Roman" charset="0"/>
                <a:ea typeface="Times New Roman" charset="0"/>
                <a:cs typeface="Times New Roman" charset="0"/>
              </a:rPr>
              <a:t>kaSur</a:t>
            </a:r>
            <a:r>
              <a:rPr lang="fr-FR" dirty="0">
                <a:latin typeface="Times New Roman" charset="0"/>
                <a:ea typeface="Times New Roman" charset="0"/>
                <a:cs typeface="Times New Roman" charset="0"/>
              </a:rPr>
              <a:t> le-</a:t>
            </a:r>
            <a:r>
              <a:rPr lang="fr-FR" dirty="0" err="1">
                <a:latin typeface="Times New Roman" charset="0"/>
                <a:ea typeface="Times New Roman" charset="0"/>
                <a:cs typeface="Times New Roman" charset="0"/>
              </a:rPr>
              <a:t>nadlan</a:t>
            </a:r>
            <a:r>
              <a:rPr lang="fr-FR" dirty="0">
                <a:latin typeface="Times New Roman" charset="0"/>
                <a:ea typeface="Times New Roman" charset="0"/>
                <a:cs typeface="Times New Roman" charset="0"/>
              </a:rPr>
              <a:t>.</a:t>
            </a:r>
            <a:endParaRPr lang="en-US" dirty="0">
              <a:latin typeface="Times New Roman" charset="0"/>
              <a:ea typeface="Times New Roman" charset="0"/>
              <a:cs typeface="Times New Roman" charset="0"/>
            </a:endParaRPr>
          </a:p>
          <a:p>
            <a:pPr marL="0" indent="0">
              <a:buNone/>
            </a:pPr>
            <a:r>
              <a:rPr lang="fr-FR" dirty="0" err="1" smtClean="0">
                <a:latin typeface="Times New Roman" charset="0"/>
                <a:ea typeface="Times New Roman" charset="0"/>
                <a:cs typeface="Times New Roman" charset="0"/>
              </a:rPr>
              <a:t>was</a:t>
            </a:r>
            <a:r>
              <a:rPr lang="fr-FR" dirty="0" smtClean="0">
                <a:latin typeface="Times New Roman" charset="0"/>
                <a:ea typeface="Times New Roman" charset="0"/>
                <a:cs typeface="Times New Roman" charset="0"/>
              </a:rPr>
              <a:t> </a:t>
            </a:r>
            <a:r>
              <a:rPr lang="fr-FR" dirty="0" err="1">
                <a:latin typeface="Times New Roman" charset="0"/>
                <a:ea typeface="Times New Roman" charset="0"/>
                <a:cs typeface="Times New Roman" charset="0"/>
              </a:rPr>
              <a:t>related</a:t>
            </a:r>
            <a:r>
              <a:rPr lang="fr-FR" dirty="0">
                <a:latin typeface="Times New Roman" charset="0"/>
                <a:ea typeface="Times New Roman" charset="0"/>
                <a:cs typeface="Times New Roman" charset="0"/>
              </a:rPr>
              <a:t> to-real </a:t>
            </a:r>
            <a:r>
              <a:rPr lang="fr-FR" dirty="0" err="1">
                <a:latin typeface="Times New Roman" charset="0"/>
                <a:ea typeface="Times New Roman" charset="0"/>
                <a:cs typeface="Times New Roman" charset="0"/>
              </a:rPr>
              <a:t>estate</a:t>
            </a:r>
            <a:endParaRPr lang="en-US" dirty="0">
              <a:latin typeface="Times New Roman" charset="0"/>
              <a:ea typeface="Times New Roman" charset="0"/>
              <a:cs typeface="Times New Roman" charset="0"/>
            </a:endParaRPr>
          </a:p>
          <a:p>
            <a:pPr marL="0" indent="0">
              <a:buNone/>
            </a:pPr>
            <a:r>
              <a:rPr lang="fr-FR" dirty="0" smtClean="0">
                <a:latin typeface="Times New Roman" charset="0"/>
                <a:ea typeface="Times New Roman" charset="0"/>
                <a:cs typeface="Times New Roman" charset="0"/>
              </a:rPr>
              <a:t>'The </a:t>
            </a:r>
            <a:r>
              <a:rPr lang="fr-FR" dirty="0">
                <a:latin typeface="Times New Roman" charset="0"/>
                <a:ea typeface="Times New Roman" charset="0"/>
                <a:cs typeface="Times New Roman" charset="0"/>
              </a:rPr>
              <a:t>case </a:t>
            </a:r>
            <a:r>
              <a:rPr lang="fr-FR" dirty="0" err="1">
                <a:latin typeface="Times New Roman" charset="0"/>
                <a:ea typeface="Times New Roman" charset="0"/>
                <a:cs typeface="Times New Roman" charset="0"/>
              </a:rPr>
              <a:t>that</a:t>
            </a:r>
            <a:r>
              <a:rPr lang="fr-FR" dirty="0">
                <a:latin typeface="Times New Roman" charset="0"/>
                <a:ea typeface="Times New Roman" charset="0"/>
                <a:cs typeface="Times New Roman" charset="0"/>
              </a:rPr>
              <a:t> </a:t>
            </a:r>
            <a:r>
              <a:rPr lang="fr-FR" dirty="0" err="1">
                <a:latin typeface="Times New Roman" charset="0"/>
                <a:ea typeface="Times New Roman" charset="0"/>
                <a:cs typeface="Times New Roman" charset="0"/>
              </a:rPr>
              <a:t>they</a:t>
            </a:r>
            <a:r>
              <a:rPr lang="fr-FR" dirty="0">
                <a:latin typeface="Times New Roman" charset="0"/>
                <a:ea typeface="Times New Roman" charset="0"/>
                <a:cs typeface="Times New Roman" charset="0"/>
              </a:rPr>
              <a:t> </a:t>
            </a:r>
            <a:r>
              <a:rPr lang="fr-FR" dirty="0" err="1">
                <a:latin typeface="Times New Roman" charset="0"/>
                <a:ea typeface="Times New Roman" charset="0"/>
                <a:cs typeface="Times New Roman" charset="0"/>
              </a:rPr>
              <a:t>pinned</a:t>
            </a:r>
            <a:r>
              <a:rPr lang="fr-FR" dirty="0">
                <a:latin typeface="Times New Roman" charset="0"/>
                <a:ea typeface="Times New Roman" charset="0"/>
                <a:cs typeface="Times New Roman" charset="0"/>
              </a:rPr>
              <a:t> on the </a:t>
            </a:r>
            <a:r>
              <a:rPr lang="fr-FR" dirty="0" err="1">
                <a:latin typeface="Times New Roman" charset="0"/>
                <a:ea typeface="Times New Roman" charset="0"/>
                <a:cs typeface="Times New Roman" charset="0"/>
              </a:rPr>
              <a:t>minister</a:t>
            </a:r>
            <a:r>
              <a:rPr lang="fr-FR" dirty="0">
                <a:latin typeface="Times New Roman" charset="0"/>
                <a:ea typeface="Times New Roman" charset="0"/>
                <a:cs typeface="Times New Roman" charset="0"/>
              </a:rPr>
              <a:t> </a:t>
            </a:r>
            <a:r>
              <a:rPr lang="fr-FR" dirty="0" err="1">
                <a:latin typeface="Times New Roman" charset="0"/>
                <a:ea typeface="Times New Roman" charset="0"/>
                <a:cs typeface="Times New Roman" charset="0"/>
              </a:rPr>
              <a:t>was</a:t>
            </a:r>
            <a:r>
              <a:rPr lang="fr-FR" dirty="0">
                <a:latin typeface="Times New Roman" charset="0"/>
                <a:ea typeface="Times New Roman" charset="0"/>
                <a:cs typeface="Times New Roman" charset="0"/>
              </a:rPr>
              <a:t> </a:t>
            </a:r>
            <a:r>
              <a:rPr lang="fr-FR" dirty="0" err="1">
                <a:latin typeface="Times New Roman" charset="0"/>
                <a:ea typeface="Times New Roman" charset="0"/>
                <a:cs typeface="Times New Roman" charset="0"/>
              </a:rPr>
              <a:t>related</a:t>
            </a:r>
            <a:r>
              <a:rPr lang="fr-FR" dirty="0">
                <a:latin typeface="Times New Roman" charset="0"/>
                <a:ea typeface="Times New Roman" charset="0"/>
                <a:cs typeface="Times New Roman" charset="0"/>
              </a:rPr>
              <a:t> to real </a:t>
            </a:r>
            <a:r>
              <a:rPr lang="fr-FR" dirty="0" err="1">
                <a:latin typeface="Times New Roman" charset="0"/>
                <a:ea typeface="Times New Roman" charset="0"/>
                <a:cs typeface="Times New Roman" charset="0"/>
              </a:rPr>
              <a:t>estate</a:t>
            </a:r>
            <a:r>
              <a:rPr lang="fr-FR" dirty="0">
                <a:latin typeface="Times New Roman" charset="0"/>
                <a:ea typeface="Times New Roman" charset="0"/>
                <a:cs typeface="Times New Roman" charset="0"/>
              </a:rPr>
              <a:t>.'	</a:t>
            </a:r>
            <a:endParaRPr lang="en-US" dirty="0">
              <a:latin typeface="Times New Roman" charset="0"/>
              <a:ea typeface="Times New Roman" charset="0"/>
              <a:cs typeface="Times New Roman" charset="0"/>
            </a:endParaRPr>
          </a:p>
          <a:p>
            <a:pPr marL="0" indent="0">
              <a:buNone/>
            </a:pPr>
            <a:endParaRPr lang="en-US" dirty="0"/>
          </a:p>
        </p:txBody>
      </p:sp>
    </p:spTree>
    <p:extLst>
      <p:ext uri="{BB962C8B-B14F-4D97-AF65-F5344CB8AC3E}">
        <p14:creationId xmlns:p14="http://schemas.microsoft.com/office/powerpoint/2010/main" val="16523122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latin typeface="Times New Roman" charset="0"/>
                <a:ea typeface="Times New Roman" charset="0"/>
                <a:cs typeface="Times New Roman" charset="0"/>
              </a:rPr>
              <a:t>Obligatory Pronouns</a:t>
            </a:r>
            <a:endParaRPr lang="en-US" dirty="0">
              <a:solidFill>
                <a:schemeClr val="tx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pPr marL="0" indent="0">
              <a:buNone/>
            </a:pPr>
            <a:r>
              <a:rPr lang="en-US" dirty="0" err="1" smtClean="0">
                <a:latin typeface="Times New Roman" charset="0"/>
                <a:ea typeface="Times New Roman" charset="0"/>
                <a:cs typeface="Times New Roman" charset="0"/>
              </a:rPr>
              <a:t>dani</a:t>
            </a:r>
            <a:r>
              <a:rPr lang="en-US" dirty="0" smtClean="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yimca</a:t>
            </a:r>
            <a:r>
              <a:rPr lang="en-US" dirty="0">
                <a:latin typeface="Times New Roman" charset="0"/>
                <a:ea typeface="Times New Roman" charset="0"/>
                <a:cs typeface="Times New Roman" charset="0"/>
              </a:rPr>
              <a:t>     et   </a:t>
            </a:r>
            <a:r>
              <a:rPr lang="en-US" dirty="0" smtClean="0">
                <a:latin typeface="Times New Roman" charset="0"/>
                <a:ea typeface="Times New Roman" charset="0"/>
                <a:cs typeface="Times New Roman" charset="0"/>
              </a:rPr>
              <a:t>ha-iSa</a:t>
            </a:r>
            <a:r>
              <a:rPr lang="en-US" baseline="-25000" dirty="0" smtClean="0">
                <a:latin typeface="Times New Roman" charset="0"/>
                <a:ea typeface="Times New Roman" charset="0"/>
                <a:cs typeface="Times New Roman" charset="0"/>
              </a:rPr>
              <a:t>1</a:t>
            </a:r>
            <a:r>
              <a:rPr lang="en-US" dirty="0" smtClean="0">
                <a:latin typeface="Times New Roman" charset="0"/>
                <a:ea typeface="Times New Roman" charset="0"/>
                <a:cs typeface="Times New Roman" charset="0"/>
              </a:rPr>
              <a:t>     Se-</a:t>
            </a:r>
            <a:r>
              <a:rPr lang="en-US" dirty="0" err="1" smtClean="0">
                <a:latin typeface="Times New Roman" charset="0"/>
                <a:ea typeface="Times New Roman" charset="0"/>
                <a:cs typeface="Times New Roman" charset="0"/>
              </a:rPr>
              <a:t>hu</a:t>
            </a:r>
            <a:r>
              <a:rPr lang="en-US" dirty="0" smtClean="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xolem</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aley</a:t>
            </a:r>
            <a:r>
              <a:rPr lang="en-US" b="1" dirty="0" smtClean="0">
                <a:latin typeface="Times New Roman" charset="0"/>
                <a:ea typeface="Times New Roman" charset="0"/>
                <a:cs typeface="Times New Roman" charset="0"/>
              </a:rPr>
              <a:t>a</a:t>
            </a:r>
            <a:r>
              <a:rPr lang="en-US" b="1" baseline="-25000" dirty="0" smtClean="0">
                <a:latin typeface="Times New Roman" charset="0"/>
                <a:ea typeface="Times New Roman" charset="0"/>
                <a:cs typeface="Times New Roman" charset="0"/>
              </a:rPr>
              <a:t>1</a:t>
            </a:r>
            <a:endParaRPr lang="en-US" dirty="0">
              <a:latin typeface="Times New Roman" charset="0"/>
              <a:ea typeface="Times New Roman" charset="0"/>
              <a:cs typeface="Times New Roman" charset="0"/>
            </a:endParaRPr>
          </a:p>
          <a:p>
            <a:pPr marL="0" indent="0">
              <a:buNone/>
            </a:pPr>
            <a:r>
              <a:rPr lang="en-US" dirty="0" err="1" smtClean="0">
                <a:latin typeface="Times New Roman" charset="0"/>
                <a:ea typeface="Times New Roman" charset="0"/>
                <a:cs typeface="Times New Roman" charset="0"/>
              </a:rPr>
              <a:t>dani</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fut.find</a:t>
            </a:r>
            <a:r>
              <a:rPr lang="en-US" dirty="0" smtClean="0">
                <a:latin typeface="Times New Roman" charset="0"/>
                <a:ea typeface="Times New Roman" charset="0"/>
                <a:cs typeface="Times New Roman" charset="0"/>
              </a:rPr>
              <a:t> </a:t>
            </a:r>
            <a:r>
              <a:rPr lang="en-US" cap="small" dirty="0" err="1">
                <a:latin typeface="Times New Roman" charset="0"/>
                <a:ea typeface="Times New Roman" charset="0"/>
                <a:cs typeface="Times New Roman" charset="0"/>
              </a:rPr>
              <a:t>acc</a:t>
            </a:r>
            <a:r>
              <a:rPr lang="en-US" dirty="0">
                <a:latin typeface="Times New Roman" charset="0"/>
                <a:ea typeface="Times New Roman" charset="0"/>
                <a:cs typeface="Times New Roman" charset="0"/>
              </a:rPr>
              <a:t> the-woman </a:t>
            </a:r>
            <a:r>
              <a:rPr lang="en-US" dirty="0" smtClean="0">
                <a:latin typeface="Times New Roman" charset="0"/>
                <a:ea typeface="Times New Roman" charset="0"/>
                <a:cs typeface="Times New Roman" charset="0"/>
              </a:rPr>
              <a:t>that-he dreams of-</a:t>
            </a:r>
            <a:r>
              <a:rPr lang="en-US" b="1" dirty="0" smtClean="0">
                <a:solidFill>
                  <a:srgbClr val="FF0000"/>
                </a:solidFill>
                <a:latin typeface="Times New Roman" charset="0"/>
                <a:ea typeface="Times New Roman" charset="0"/>
                <a:cs typeface="Times New Roman" charset="0"/>
              </a:rPr>
              <a:t>her</a:t>
            </a:r>
          </a:p>
          <a:p>
            <a:pPr marL="0" indent="0">
              <a:buNone/>
            </a:pPr>
            <a:endParaRPr lang="en-US" dirty="0"/>
          </a:p>
          <a:p>
            <a:pPr marL="0" indent="0">
              <a:buNone/>
            </a:pPr>
            <a:r>
              <a:rPr lang="en-US" dirty="0" smtClean="0"/>
              <a:t> </a:t>
            </a:r>
            <a:r>
              <a:rPr lang="en-US" dirty="0">
                <a:latin typeface="Times New Roman" charset="0"/>
                <a:ea typeface="Times New Roman" charset="0"/>
                <a:cs typeface="Times New Roman" charset="0"/>
              </a:rPr>
              <a:t>'Dani will find the woman he is dreaming of' </a:t>
            </a:r>
            <a:endParaRPr lang="en-US" dirty="0" smtClean="0">
              <a:latin typeface="Times New Roman" charset="0"/>
              <a:ea typeface="Times New Roman" charset="0"/>
              <a:cs typeface="Times New Roman" charset="0"/>
            </a:endParaRPr>
          </a:p>
          <a:p>
            <a:pPr marL="0" indent="0">
              <a:buNone/>
            </a:pPr>
            <a:r>
              <a:rPr lang="en-US" cap="small" dirty="0">
                <a:solidFill>
                  <a:srgbClr val="C00000"/>
                </a:solidFill>
                <a:latin typeface="Times New Roman" charset="0"/>
                <a:ea typeface="Times New Roman" charset="0"/>
                <a:cs typeface="Times New Roman" charset="0"/>
              </a:rPr>
              <a:t>De Re &amp; De </a:t>
            </a:r>
            <a:r>
              <a:rPr lang="en-US" cap="small" dirty="0" err="1">
                <a:solidFill>
                  <a:srgbClr val="C00000"/>
                </a:solidFill>
                <a:latin typeface="Times New Roman" charset="0"/>
                <a:ea typeface="Times New Roman" charset="0"/>
                <a:cs typeface="Times New Roman" charset="0"/>
              </a:rPr>
              <a:t>Dicto</a:t>
            </a:r>
            <a:endParaRPr lang="en-US" dirty="0">
              <a:solidFill>
                <a:srgbClr val="C00000"/>
              </a:solidFill>
              <a:latin typeface="Times New Roman" charset="0"/>
              <a:ea typeface="Times New Roman" charset="0"/>
              <a:cs typeface="Times New Roman" charset="0"/>
            </a:endParaRPr>
          </a:p>
          <a:p>
            <a:pPr marL="0" indent="0">
              <a:buNone/>
            </a:pP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3013497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latin typeface="Times New Roman" charset="0"/>
                <a:ea typeface="Times New Roman" charset="0"/>
                <a:cs typeface="Times New Roman" charset="0"/>
              </a:rPr>
              <a:t>Idiom Chunks in PP</a:t>
            </a:r>
            <a:endParaRPr lang="en-US" dirty="0">
              <a:solidFill>
                <a:schemeClr val="tx2"/>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92500"/>
          </a:bodyPr>
          <a:lstStyle/>
          <a:p>
            <a:pPr marL="0" indent="0">
              <a:buNone/>
            </a:pPr>
            <a:r>
              <a:rPr lang="en-US" dirty="0" smtClean="0">
                <a:latin typeface="Times New Roman" charset="0"/>
                <a:ea typeface="Times New Roman" charset="0"/>
                <a:cs typeface="Times New Roman" charset="0"/>
              </a:rPr>
              <a:t>The idiomatic </a:t>
            </a:r>
            <a:r>
              <a:rPr lang="en-US" dirty="0">
                <a:latin typeface="Times New Roman" charset="0"/>
                <a:ea typeface="Times New Roman" charset="0"/>
                <a:cs typeface="Times New Roman" charset="0"/>
              </a:rPr>
              <a:t>reading is </a:t>
            </a:r>
            <a:r>
              <a:rPr lang="en-US" dirty="0" smtClean="0">
                <a:latin typeface="Times New Roman" charset="0"/>
                <a:ea typeface="Times New Roman" charset="0"/>
                <a:cs typeface="Times New Roman" charset="0"/>
              </a:rPr>
              <a:t>available:</a:t>
            </a:r>
            <a:endParaRPr lang="en-US" dirty="0">
              <a:latin typeface="Times New Roman" charset="0"/>
              <a:ea typeface="Times New Roman" charset="0"/>
              <a:cs typeface="Times New Roman" charset="0"/>
            </a:endParaRPr>
          </a:p>
          <a:p>
            <a:pPr marL="0" indent="0">
              <a:buNone/>
            </a:pPr>
            <a:endParaRPr lang="en-US" dirty="0" smtClean="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a</a:t>
            </a:r>
            <a:r>
              <a:rPr lang="en-US" dirty="0">
                <a:latin typeface="Times New Roman" charset="0"/>
                <a:ea typeface="Times New Roman" charset="0"/>
                <a:cs typeface="Times New Roman" charset="0"/>
              </a:rPr>
              <a:t>.	  ha-ec</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Se-</a:t>
            </a:r>
            <a:r>
              <a:rPr lang="en-US" dirty="0" err="1">
                <a:latin typeface="Times New Roman" charset="0"/>
                <a:ea typeface="Times New Roman" charset="0"/>
                <a:cs typeface="Times New Roman" charset="0"/>
              </a:rPr>
              <a:t>hu</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tipes</a:t>
            </a:r>
            <a:r>
              <a:rPr lang="en-US" dirty="0">
                <a:latin typeface="Times New Roman" charset="0"/>
                <a:ea typeface="Times New Roman" charset="0"/>
                <a:cs typeface="Times New Roman" charset="0"/>
              </a:rPr>
              <a:t> al</a:t>
            </a:r>
            <a:r>
              <a:rPr lang="en-US" b="1" dirty="0">
                <a:solidFill>
                  <a:srgbClr val="FF0000"/>
                </a:solidFill>
                <a:latin typeface="Times New Roman" charset="0"/>
                <a:ea typeface="Times New Roman" charset="0"/>
                <a:cs typeface="Times New Roman" charset="0"/>
              </a:rPr>
              <a:t>av</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The-tree </a:t>
            </a:r>
            <a:r>
              <a:rPr lang="en-US" dirty="0">
                <a:latin typeface="Times New Roman" charset="0"/>
                <a:ea typeface="Times New Roman" charset="0"/>
                <a:cs typeface="Times New Roman" charset="0"/>
              </a:rPr>
              <a:t>that-he climbed on-it</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'the </a:t>
            </a:r>
            <a:r>
              <a:rPr lang="en-US" dirty="0">
                <a:latin typeface="Times New Roman" charset="0"/>
                <a:ea typeface="Times New Roman" charset="0"/>
                <a:cs typeface="Times New Roman" charset="0"/>
              </a:rPr>
              <a:t>high position he took'			</a:t>
            </a:r>
            <a:r>
              <a:rPr lang="en-US" dirty="0" smtClean="0">
                <a:latin typeface="Times New Roman" charset="0"/>
                <a:ea typeface="Times New Roman" charset="0"/>
                <a:cs typeface="Times New Roman" charset="0"/>
              </a:rPr>
              <a:t>        b.	  ha-ec</a:t>
            </a:r>
            <a:r>
              <a:rPr lang="en-US" baseline="-25000" dirty="0" smtClean="0">
                <a:latin typeface="Times New Roman" charset="0"/>
                <a:ea typeface="Times New Roman" charset="0"/>
                <a:cs typeface="Times New Roman" charset="0"/>
              </a:rPr>
              <a:t>1</a:t>
            </a:r>
            <a:r>
              <a:rPr lang="en-US" dirty="0" smtClean="0">
                <a:latin typeface="Times New Roman" charset="0"/>
                <a:ea typeface="Times New Roman" charset="0"/>
                <a:cs typeface="Times New Roman" charset="0"/>
              </a:rPr>
              <a:t> </a:t>
            </a:r>
            <a:r>
              <a:rPr lang="en-US" dirty="0">
                <a:latin typeface="Times New Roman" charset="0"/>
                <a:ea typeface="Times New Roman" charset="0"/>
                <a:cs typeface="Times New Roman" charset="0"/>
              </a:rPr>
              <a:t>Se-</a:t>
            </a:r>
            <a:r>
              <a:rPr lang="en-US" dirty="0" err="1">
                <a:latin typeface="Times New Roman" charset="0"/>
                <a:ea typeface="Times New Roman" charset="0"/>
                <a:cs typeface="Times New Roman" charset="0"/>
              </a:rPr>
              <a:t>hu</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yarad</a:t>
            </a:r>
            <a:r>
              <a:rPr lang="en-US" dirty="0">
                <a:latin typeface="Times New Roman" charset="0"/>
                <a:ea typeface="Times New Roman" charset="0"/>
                <a:cs typeface="Times New Roman" charset="0"/>
              </a:rPr>
              <a:t> mimen</a:t>
            </a:r>
            <a:r>
              <a:rPr lang="en-US" b="1" dirty="0">
                <a:solidFill>
                  <a:srgbClr val="FF0000"/>
                </a:solidFill>
                <a:latin typeface="Times New Roman" charset="0"/>
                <a:ea typeface="Times New Roman" charset="0"/>
                <a:cs typeface="Times New Roman" charset="0"/>
              </a:rPr>
              <a:t>o</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the-tree </a:t>
            </a:r>
            <a:r>
              <a:rPr lang="en-US" dirty="0">
                <a:latin typeface="Times New Roman" charset="0"/>
                <a:ea typeface="Times New Roman" charset="0"/>
                <a:cs typeface="Times New Roman" charset="0"/>
              </a:rPr>
              <a:t>that-he </a:t>
            </a:r>
            <a:r>
              <a:rPr lang="en-US" dirty="0" err="1">
                <a:latin typeface="Times New Roman" charset="0"/>
                <a:ea typeface="Times New Roman" charset="0"/>
                <a:cs typeface="Times New Roman" charset="0"/>
              </a:rPr>
              <a:t>came.down</a:t>
            </a:r>
            <a:r>
              <a:rPr lang="en-US" dirty="0">
                <a:latin typeface="Times New Roman" charset="0"/>
                <a:ea typeface="Times New Roman" charset="0"/>
                <a:cs typeface="Times New Roman" charset="0"/>
              </a:rPr>
              <a:t> from-it</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'the </a:t>
            </a:r>
            <a:r>
              <a:rPr lang="en-US" dirty="0">
                <a:latin typeface="Times New Roman" charset="0"/>
                <a:ea typeface="Times New Roman" charset="0"/>
                <a:cs typeface="Times New Roman" charset="0"/>
              </a:rPr>
              <a:t>high position he came down from'</a:t>
            </a:r>
            <a:r>
              <a:rPr lang="en-US" dirty="0"/>
              <a:t>	</a:t>
            </a:r>
          </a:p>
        </p:txBody>
      </p:sp>
    </p:spTree>
    <p:extLst>
      <p:ext uri="{BB962C8B-B14F-4D97-AF65-F5344CB8AC3E}">
        <p14:creationId xmlns:p14="http://schemas.microsoft.com/office/powerpoint/2010/main" val="1811972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 Plan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Today: We’ll talk about basic distribution of resumption (Borer 1984), basic interpretive properties (</a:t>
            </a:r>
            <a:r>
              <a:rPr lang="en-US" dirty="0" err="1" smtClean="0">
                <a:latin typeface="Times New Roman" pitchFamily="18" charset="0"/>
                <a:cs typeface="Times New Roman" pitchFamily="18" charset="0"/>
              </a:rPr>
              <a:t>Doron</a:t>
            </a:r>
            <a:r>
              <a:rPr lang="en-US" dirty="0" smtClean="0">
                <a:latin typeface="Times New Roman" pitchFamily="18" charset="0"/>
                <a:cs typeface="Times New Roman" pitchFamily="18" charset="0"/>
              </a:rPr>
              <a:t> 1982), and take a first stab at a Last Resort analysis (</a:t>
            </a:r>
            <a:r>
              <a:rPr lang="en-US" dirty="0" err="1" smtClean="0">
                <a:latin typeface="Times New Roman" pitchFamily="18" charset="0"/>
                <a:cs typeface="Times New Roman" pitchFamily="18" charset="0"/>
              </a:rPr>
              <a:t>Shlonsky</a:t>
            </a:r>
            <a:r>
              <a:rPr lang="en-US" dirty="0" smtClean="0">
                <a:latin typeface="Times New Roman" pitchFamily="18" charset="0"/>
                <a:cs typeface="Times New Roman" pitchFamily="18" charset="0"/>
              </a:rPr>
              <a:t> 1992).</a:t>
            </a:r>
          </a:p>
          <a:p>
            <a:pPr>
              <a:buNone/>
            </a:pPr>
            <a:r>
              <a:rPr lang="en-US" dirty="0" smtClean="0">
                <a:latin typeface="Times New Roman" pitchFamily="18" charset="0"/>
                <a:cs typeface="Times New Roman" pitchFamily="18" charset="0"/>
              </a:rPr>
              <a:t>Friday: We’ll try to relate interpretation to distribution  (</a:t>
            </a:r>
            <a:r>
              <a:rPr lang="en-US" dirty="0" err="1" smtClean="0">
                <a:latin typeface="Times New Roman" pitchFamily="18" charset="0"/>
                <a:cs typeface="Times New Roman" pitchFamily="18" charset="0"/>
              </a:rPr>
              <a:t>Aoun</a:t>
            </a:r>
            <a:r>
              <a:rPr lang="en-US" dirty="0" smtClean="0">
                <a:latin typeface="Times New Roman" pitchFamily="18" charset="0"/>
                <a:cs typeface="Times New Roman" pitchFamily="18" charset="0"/>
              </a:rPr>
              <a:t> et. al. 2001), and to derive interpretive properties  from the nature of competition in this domain (</a:t>
            </a:r>
            <a:r>
              <a:rPr lang="en-US" dirty="0" err="1" smtClean="0">
                <a:latin typeface="Times New Roman" pitchFamily="18" charset="0"/>
                <a:cs typeface="Times New Roman" pitchFamily="18" charset="0"/>
              </a:rPr>
              <a:t>Sichel</a:t>
            </a:r>
            <a:r>
              <a:rPr lang="en-US" dirty="0" smtClean="0">
                <a:latin typeface="Times New Roman" pitchFamily="18" charset="0"/>
                <a:cs typeface="Times New Roman" pitchFamily="18" charset="0"/>
              </a:rPr>
              <a:t> 2014). We’ll also look at Giorgi &amp; </a:t>
            </a:r>
            <a:r>
              <a:rPr lang="en-US" dirty="0" err="1" smtClean="0">
                <a:latin typeface="Times New Roman" pitchFamily="18" charset="0"/>
                <a:cs typeface="Times New Roman" pitchFamily="18" charset="0"/>
              </a:rPr>
              <a:t>Saltzmann</a:t>
            </a:r>
            <a:r>
              <a:rPr lang="en-US" dirty="0" smtClean="0">
                <a:latin typeface="Times New Roman" pitchFamily="18" charset="0"/>
                <a:cs typeface="Times New Roman" pitchFamily="18" charset="0"/>
              </a:rPr>
              <a:t> 2017.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Times New Roman" charset="0"/>
                <a:ea typeface="Times New Roman" charset="0"/>
                <a:cs typeface="Times New Roman" charset="0"/>
              </a:rPr>
              <a:t>Free Relatives</a:t>
            </a:r>
            <a:endParaRPr lang="en-US" dirty="0">
              <a:solidFill>
                <a:schemeClr val="accent1"/>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latin typeface="Times New Roman" charset="0"/>
                <a:ea typeface="Times New Roman" charset="0"/>
                <a:cs typeface="Times New Roman" charset="0"/>
              </a:rPr>
              <a:t>Free </a:t>
            </a:r>
            <a:r>
              <a:rPr lang="en-US" dirty="0">
                <a:latin typeface="Times New Roman" charset="0"/>
                <a:ea typeface="Times New Roman" charset="0"/>
                <a:cs typeface="Times New Roman" charset="0"/>
              </a:rPr>
              <a:t>relatives have been argued to require the Raising structure or a related structure which forces interpretation of the low copy (</a:t>
            </a:r>
            <a:r>
              <a:rPr lang="en-US" dirty="0" err="1">
                <a:latin typeface="Times New Roman" charset="0"/>
                <a:ea typeface="Times New Roman" charset="0"/>
                <a:cs typeface="Times New Roman" charset="0"/>
              </a:rPr>
              <a:t>Grosu</a:t>
            </a:r>
            <a:r>
              <a:rPr lang="en-US" dirty="0">
                <a:latin typeface="Times New Roman" charset="0"/>
                <a:ea typeface="Times New Roman" charset="0"/>
                <a:cs typeface="Times New Roman" charset="0"/>
              </a:rPr>
              <a:t> &amp; Landman 1998, Bianchi 2004). </a:t>
            </a:r>
            <a:endParaRPr lang="en-US" dirty="0" smtClean="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p>
          <a:p>
            <a:pPr marL="0" indent="0">
              <a:buNone/>
            </a:pPr>
            <a:r>
              <a:rPr lang="en-US" dirty="0" smtClean="0">
                <a:latin typeface="Times New Roman" charset="0"/>
                <a:ea typeface="Times New Roman" charset="0"/>
                <a:cs typeface="Times New Roman" charset="0"/>
              </a:rPr>
              <a:t>a</a:t>
            </a:r>
            <a:r>
              <a:rPr lang="en-US" dirty="0">
                <a:latin typeface="Times New Roman" charset="0"/>
                <a:ea typeface="Times New Roman" charset="0"/>
                <a:cs typeface="Times New Roman" charset="0"/>
              </a:rPr>
              <a:t>.   mi   Se-at </a:t>
            </a:r>
            <a:r>
              <a:rPr lang="en-US" dirty="0" err="1">
                <a:latin typeface="Times New Roman" charset="0"/>
                <a:ea typeface="Times New Roman" charset="0"/>
                <a:cs typeface="Times New Roman" charset="0"/>
              </a:rPr>
              <a:t>pogeSet</a:t>
            </a:r>
            <a:r>
              <a:rPr lang="en-US" dirty="0">
                <a:latin typeface="Times New Roman" charset="0"/>
                <a:ea typeface="Times New Roman" charset="0"/>
                <a:cs typeface="Times New Roman" charset="0"/>
              </a:rPr>
              <a:t> </a:t>
            </a:r>
            <a:r>
              <a:rPr lang="en-US" dirty="0" smtClean="0">
                <a:solidFill>
                  <a:srgbClr val="FF0000"/>
                </a:solidFill>
                <a:latin typeface="Times New Roman" charset="0"/>
                <a:ea typeface="Times New Roman" charset="0"/>
                <a:cs typeface="Times New Roman" charset="0"/>
              </a:rPr>
              <a:t>(*</a:t>
            </a:r>
            <a:r>
              <a:rPr lang="en-US" dirty="0" err="1" smtClean="0">
                <a:solidFill>
                  <a:srgbClr val="FF0000"/>
                </a:solidFill>
                <a:latin typeface="Times New Roman" charset="0"/>
                <a:ea typeface="Times New Roman" charset="0"/>
                <a:cs typeface="Times New Roman" charset="0"/>
              </a:rPr>
              <a:t>oto</a:t>
            </a:r>
            <a:r>
              <a:rPr lang="en-US" dirty="0">
                <a:solidFill>
                  <a:srgbClr val="FF0000"/>
                </a:solidFill>
                <a:latin typeface="Times New Roman" charset="0"/>
                <a:ea typeface="Times New Roman" charset="0"/>
                <a:cs typeface="Times New Roman" charset="0"/>
              </a:rPr>
              <a:t>) </a:t>
            </a:r>
            <a:r>
              <a:rPr lang="en-US" dirty="0">
                <a:latin typeface="Times New Roman" charset="0"/>
                <a:ea typeface="Times New Roman" charset="0"/>
                <a:cs typeface="Times New Roman" charset="0"/>
              </a:rPr>
              <a:t>be-</a:t>
            </a:r>
            <a:r>
              <a:rPr lang="en-US" dirty="0" err="1">
                <a:latin typeface="Times New Roman" charset="0"/>
                <a:ea typeface="Times New Roman" charset="0"/>
                <a:cs typeface="Times New Roman" charset="0"/>
              </a:rPr>
              <a:t>hodu</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niSar</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xaver</a:t>
            </a:r>
            <a:r>
              <a:rPr lang="en-US" dirty="0">
                <a:latin typeface="Times New Roman" charset="0"/>
                <a:ea typeface="Times New Roman" charset="0"/>
                <a:cs typeface="Times New Roman" charset="0"/>
              </a:rPr>
              <a:t> le-</a:t>
            </a:r>
            <a:r>
              <a:rPr lang="en-US" dirty="0" err="1">
                <a:latin typeface="Times New Roman" charset="0"/>
                <a:ea typeface="Times New Roman" charset="0"/>
                <a:cs typeface="Times New Roman" charset="0"/>
              </a:rPr>
              <a:t>kol</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ha-</a:t>
            </a:r>
            <a:r>
              <a:rPr lang="en-US" dirty="0" err="1" smtClean="0">
                <a:latin typeface="Times New Roman" charset="0"/>
                <a:ea typeface="Times New Roman" charset="0"/>
                <a:cs typeface="Times New Roman" charset="0"/>
              </a:rPr>
              <a:t>xayim</a:t>
            </a:r>
            <a:r>
              <a:rPr lang="en-US" dirty="0" smtClean="0">
                <a:latin typeface="Times New Roman" charset="0"/>
                <a:ea typeface="Times New Roman" charset="0"/>
                <a:cs typeface="Times New Roman" charset="0"/>
              </a:rPr>
              <a:t>.</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who </a:t>
            </a:r>
            <a:r>
              <a:rPr lang="en-US" dirty="0">
                <a:latin typeface="Times New Roman" charset="0"/>
                <a:ea typeface="Times New Roman" charset="0"/>
                <a:cs typeface="Times New Roman" charset="0"/>
              </a:rPr>
              <a:t>that-you meet   him  in-</a:t>
            </a:r>
            <a:r>
              <a:rPr lang="en-US" dirty="0" err="1">
                <a:latin typeface="Times New Roman" charset="0"/>
                <a:ea typeface="Times New Roman" charset="0"/>
                <a:cs typeface="Times New Roman" charset="0"/>
              </a:rPr>
              <a:t>india</a:t>
            </a:r>
            <a:r>
              <a:rPr lang="en-US" dirty="0">
                <a:latin typeface="Times New Roman" charset="0"/>
                <a:ea typeface="Times New Roman" charset="0"/>
                <a:cs typeface="Times New Roman" charset="0"/>
              </a:rPr>
              <a:t>  remains friend to-all the-life</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a:t>
            </a:r>
            <a:r>
              <a:rPr lang="en-US" dirty="0">
                <a:latin typeface="Times New Roman" charset="0"/>
                <a:ea typeface="Times New Roman" charset="0"/>
                <a:cs typeface="Times New Roman" charset="0"/>
              </a:rPr>
              <a:t>People you meet in India remain your friend for the rest of your </a:t>
            </a:r>
            <a:endParaRPr lang="en-US" dirty="0" smtClean="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life</a:t>
            </a:r>
            <a:r>
              <a:rPr lang="en-US" dirty="0">
                <a:latin typeface="Times New Roman" charset="0"/>
                <a:ea typeface="Times New Roman" charset="0"/>
                <a:cs typeface="Times New Roman" charset="0"/>
              </a:rPr>
              <a:t>.’</a:t>
            </a:r>
          </a:p>
          <a:p>
            <a:pPr marL="0" indent="0">
              <a:buNone/>
            </a:pPr>
            <a:r>
              <a:rPr lang="en-US" dirty="0" smtClean="0">
                <a:latin typeface="Times New Roman" charset="0"/>
                <a:ea typeface="Times New Roman" charset="0"/>
                <a:cs typeface="Times New Roman" charset="0"/>
              </a:rPr>
              <a:t>b</a:t>
            </a:r>
            <a:r>
              <a:rPr lang="en-US" dirty="0">
                <a:latin typeface="Times New Roman" charset="0"/>
                <a:ea typeface="Times New Roman" charset="0"/>
                <a:cs typeface="Times New Roman" charset="0"/>
              </a:rPr>
              <a:t>.   mi   Se-at     </a:t>
            </a:r>
            <a:r>
              <a:rPr lang="en-US" dirty="0" err="1" smtClean="0">
                <a:latin typeface="Times New Roman" charset="0"/>
                <a:ea typeface="Times New Roman" charset="0"/>
                <a:cs typeface="Times New Roman" charset="0"/>
              </a:rPr>
              <a:t>ozeret</a:t>
            </a:r>
            <a:r>
              <a:rPr lang="en-US" dirty="0" smtClean="0">
                <a:latin typeface="Times New Roman" charset="0"/>
                <a:ea typeface="Times New Roman" charset="0"/>
                <a:cs typeface="Times New Roman" charset="0"/>
              </a:rPr>
              <a:t> </a:t>
            </a:r>
            <a:r>
              <a:rPr lang="en-US" dirty="0">
                <a:solidFill>
                  <a:srgbClr val="FF0000"/>
                </a:solidFill>
                <a:latin typeface="Times New Roman" charset="0"/>
                <a:ea typeface="Times New Roman" charset="0"/>
                <a:cs typeface="Times New Roman" charset="0"/>
              </a:rPr>
              <a:t>*(lo)      </a:t>
            </a:r>
            <a:r>
              <a:rPr lang="en-US" dirty="0">
                <a:latin typeface="Times New Roman" charset="0"/>
                <a:ea typeface="Times New Roman" charset="0"/>
                <a:cs typeface="Times New Roman" charset="0"/>
              </a:rPr>
              <a:t>be-</a:t>
            </a:r>
            <a:r>
              <a:rPr lang="en-US" dirty="0" err="1">
                <a:latin typeface="Times New Roman" charset="0"/>
                <a:ea typeface="Times New Roman" charset="0"/>
                <a:cs typeface="Times New Roman" charset="0"/>
              </a:rPr>
              <a:t>hodu</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niSar</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xaver</a:t>
            </a:r>
            <a:r>
              <a:rPr lang="en-US" dirty="0">
                <a:latin typeface="Times New Roman" charset="0"/>
                <a:ea typeface="Times New Roman" charset="0"/>
                <a:cs typeface="Times New Roman" charset="0"/>
              </a:rPr>
              <a:t> le-</a:t>
            </a:r>
            <a:r>
              <a:rPr lang="en-US" dirty="0" err="1">
                <a:latin typeface="Times New Roman" charset="0"/>
                <a:ea typeface="Times New Roman" charset="0"/>
                <a:cs typeface="Times New Roman" charset="0"/>
              </a:rPr>
              <a:t>kol</a:t>
            </a:r>
            <a:r>
              <a:rPr lang="en-US" dirty="0">
                <a:latin typeface="Times New Roman" charset="0"/>
                <a:ea typeface="Times New Roman" charset="0"/>
                <a:cs typeface="Times New Roman" charset="0"/>
              </a:rPr>
              <a:t> ha-</a:t>
            </a:r>
            <a:r>
              <a:rPr lang="en-US" dirty="0" err="1">
                <a:latin typeface="Times New Roman" charset="0"/>
                <a:ea typeface="Times New Roman" charset="0"/>
                <a:cs typeface="Times New Roman" charset="0"/>
              </a:rPr>
              <a:t>xayim</a:t>
            </a:r>
            <a:r>
              <a:rPr lang="en-US" dirty="0">
                <a:latin typeface="Times New Roman" charset="0"/>
                <a:ea typeface="Times New Roman" charset="0"/>
                <a:cs typeface="Times New Roman" charset="0"/>
              </a:rPr>
              <a:t>.</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who </a:t>
            </a:r>
            <a:r>
              <a:rPr lang="en-US" dirty="0">
                <a:latin typeface="Times New Roman" charset="0"/>
                <a:ea typeface="Times New Roman" charset="0"/>
                <a:cs typeface="Times New Roman" charset="0"/>
              </a:rPr>
              <a:t>that-you help      </a:t>
            </a:r>
            <a:r>
              <a:rPr lang="en-US" dirty="0" err="1">
                <a:latin typeface="Times New Roman" charset="0"/>
                <a:ea typeface="Times New Roman" charset="0"/>
                <a:cs typeface="Times New Roman" charset="0"/>
              </a:rPr>
              <a:t>to.him</a:t>
            </a:r>
            <a:r>
              <a:rPr lang="en-US" dirty="0">
                <a:latin typeface="Times New Roman" charset="0"/>
                <a:ea typeface="Times New Roman" charset="0"/>
                <a:cs typeface="Times New Roman" charset="0"/>
              </a:rPr>
              <a:t> in-</a:t>
            </a:r>
            <a:r>
              <a:rPr lang="en-US" dirty="0" err="1">
                <a:latin typeface="Times New Roman" charset="0"/>
                <a:ea typeface="Times New Roman" charset="0"/>
                <a:cs typeface="Times New Roman" charset="0"/>
              </a:rPr>
              <a:t>india</a:t>
            </a:r>
            <a:r>
              <a:rPr lang="en-US" dirty="0">
                <a:latin typeface="Times New Roman" charset="0"/>
                <a:ea typeface="Times New Roman" charset="0"/>
                <a:cs typeface="Times New Roman" charset="0"/>
              </a:rPr>
              <a:t>  remains friend to-all the-life</a:t>
            </a:r>
          </a:p>
          <a:p>
            <a:pPr marL="0" indent="0">
              <a:buNone/>
            </a:pPr>
            <a:r>
              <a:rPr lang="en-US" dirty="0" smtClean="0">
                <a:latin typeface="Times New Roman" charset="0"/>
                <a:ea typeface="Times New Roman" charset="0"/>
                <a:cs typeface="Times New Roman" charset="0"/>
              </a:rPr>
              <a:t>    ‘</a:t>
            </a:r>
            <a:r>
              <a:rPr lang="en-US" dirty="0">
                <a:latin typeface="Times New Roman" charset="0"/>
                <a:ea typeface="Times New Roman" charset="0"/>
                <a:cs typeface="Times New Roman" charset="0"/>
              </a:rPr>
              <a:t>People </a:t>
            </a:r>
            <a:r>
              <a:rPr lang="en-US" dirty="0" smtClean="0">
                <a:latin typeface="Times New Roman" charset="0"/>
                <a:ea typeface="Times New Roman" charset="0"/>
                <a:cs typeface="Times New Roman" charset="0"/>
              </a:rPr>
              <a:t>you help </a:t>
            </a:r>
            <a:r>
              <a:rPr lang="en-US" dirty="0">
                <a:latin typeface="Times New Roman" charset="0"/>
                <a:ea typeface="Times New Roman" charset="0"/>
                <a:cs typeface="Times New Roman" charset="0"/>
              </a:rPr>
              <a:t>in India remain your friend for the rest of your life.’</a:t>
            </a:r>
          </a:p>
          <a:p>
            <a:pPr marL="0" indent="0">
              <a:buNone/>
            </a:pP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919930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Times New Roman" charset="0"/>
                <a:ea typeface="Times New Roman" charset="0"/>
                <a:cs typeface="Times New Roman" charset="0"/>
              </a:rPr>
              <a:t>At a Glance</a:t>
            </a:r>
            <a:endParaRPr lang="en-US" dirty="0">
              <a:solidFill>
                <a:schemeClr val="accent1"/>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92500"/>
          </a:bodyPr>
          <a:lstStyle/>
          <a:p>
            <a:pPr marL="0" indent="0">
              <a:buNone/>
            </a:pPr>
            <a:r>
              <a:rPr lang="en-US" dirty="0"/>
              <a:t>	          </a:t>
            </a:r>
            <a:r>
              <a:rPr lang="en-US" dirty="0" smtClean="0">
                <a:latin typeface="Times New Roman" charset="0"/>
                <a:ea typeface="Times New Roman" charset="0"/>
                <a:cs typeface="Times New Roman" charset="0"/>
              </a:rPr>
              <a:t>Optional pronoun     Obligatory </a:t>
            </a:r>
            <a:r>
              <a:rPr lang="en-US" dirty="0">
                <a:latin typeface="Times New Roman" charset="0"/>
                <a:ea typeface="Times New Roman" charset="0"/>
                <a:cs typeface="Times New Roman" charset="0"/>
              </a:rPr>
              <a:t>pronoun </a:t>
            </a:r>
            <a:r>
              <a:rPr lang="en-US" dirty="0" smtClean="0">
                <a:latin typeface="Times New Roman" charset="0"/>
                <a:ea typeface="Times New Roman" charset="0"/>
                <a:cs typeface="Times New Roman" charset="0"/>
              </a:rPr>
              <a:t> </a:t>
            </a:r>
            <a:endParaRPr lang="en-US" dirty="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p>
          <a:p>
            <a:pPr marL="0" indent="0">
              <a:buNone/>
            </a:pPr>
            <a:r>
              <a:rPr lang="en-US" dirty="0">
                <a:latin typeface="Times New Roman" charset="0"/>
                <a:ea typeface="Times New Roman" charset="0"/>
                <a:cs typeface="Times New Roman" charset="0"/>
              </a:rPr>
              <a:t>De </a:t>
            </a:r>
            <a:r>
              <a:rPr lang="en-US" dirty="0" err="1">
                <a:latin typeface="Times New Roman" charset="0"/>
                <a:ea typeface="Times New Roman" charset="0"/>
                <a:cs typeface="Times New Roman" charset="0"/>
              </a:rPr>
              <a:t>Dicto</a:t>
            </a:r>
            <a:r>
              <a:rPr lang="en-US" dirty="0">
                <a:latin typeface="Times New Roman" charset="0"/>
                <a:ea typeface="Times New Roman" charset="0"/>
                <a:cs typeface="Times New Roman" charset="0"/>
              </a:rPr>
              <a:t> readings         </a:t>
            </a:r>
            <a:r>
              <a:rPr lang="en-US" dirty="0" smtClean="0">
                <a:latin typeface="Times New Roman" charset="0"/>
                <a:ea typeface="Times New Roman" charset="0"/>
                <a:cs typeface="Times New Roman" charset="0"/>
              </a:rPr>
              <a:t>-                                     +</a:t>
            </a:r>
            <a:endParaRPr lang="en-US" dirty="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Principle A		     </a:t>
            </a:r>
            <a:r>
              <a:rPr lang="en-US" dirty="0" smtClean="0">
                <a:latin typeface="Times New Roman" charset="0"/>
                <a:ea typeface="Times New Roman" charset="0"/>
                <a:cs typeface="Times New Roman" charset="0"/>
              </a:rPr>
              <a:t>-</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a:t>
            </a:r>
            <a:endParaRPr lang="en-US" dirty="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Embedded idiomatic readings    </a:t>
            </a:r>
            <a:r>
              <a:rPr lang="en-US" dirty="0" smtClean="0">
                <a:latin typeface="Times New Roman" charset="0"/>
                <a:ea typeface="Times New Roman" charset="0"/>
                <a:cs typeface="Times New Roman" charset="0"/>
              </a:rPr>
              <a:t>-</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a:t>
            </a:r>
            <a:endParaRPr lang="en-US" dirty="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Amount readings		    -			         </a:t>
            </a:r>
            <a:r>
              <a:rPr lang="en-US" dirty="0" smtClean="0">
                <a:latin typeface="Times New Roman" charset="0"/>
                <a:ea typeface="Times New Roman" charset="0"/>
                <a:cs typeface="Times New Roman" charset="0"/>
              </a:rPr>
              <a:t>+</a:t>
            </a:r>
            <a:endParaRPr lang="en-US" dirty="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Free Relatives	</a:t>
            </a:r>
            <a:r>
              <a:rPr lang="en-US" dirty="0"/>
              <a:t> </a:t>
            </a:r>
            <a:r>
              <a:rPr lang="en-US" dirty="0" smtClean="0"/>
              <a:t>    -</a:t>
            </a:r>
            <a:r>
              <a:rPr lang="en-US" dirty="0"/>
              <a:t>			                  </a:t>
            </a:r>
            <a:r>
              <a:rPr lang="en-US" dirty="0" smtClean="0"/>
              <a:t>   +</a:t>
            </a:r>
            <a:endParaRPr lang="en-US" dirty="0"/>
          </a:p>
        </p:txBody>
      </p:sp>
    </p:spTree>
    <p:extLst>
      <p:ext uri="{BB962C8B-B14F-4D97-AF65-F5344CB8AC3E}">
        <p14:creationId xmlns:p14="http://schemas.microsoft.com/office/powerpoint/2010/main" val="12051661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latin typeface="Times New Roman" charset="0"/>
                <a:ea typeface="Times New Roman" charset="0"/>
                <a:cs typeface="Times New Roman" charset="0"/>
              </a:rPr>
              <a:t>Optional DP pronouns block reconstruction and obligatory pronouns within PP/NP allow reconstruction.</a:t>
            </a:r>
          </a:p>
          <a:p>
            <a:r>
              <a:rPr lang="en-US" dirty="0" err="1">
                <a:latin typeface="Times New Roman" charset="0"/>
                <a:ea typeface="Times New Roman" charset="0"/>
                <a:cs typeface="Times New Roman" charset="0"/>
              </a:rPr>
              <a:t>Resumptive</a:t>
            </a:r>
            <a:r>
              <a:rPr lang="en-US" dirty="0">
                <a:latin typeface="Times New Roman" charset="0"/>
                <a:ea typeface="Times New Roman" charset="0"/>
                <a:cs typeface="Times New Roman" charset="0"/>
              </a:rPr>
              <a:t> pronouns which allow reconstruction are also attested in Lebanese Arabic, Jordanian Arabic, Scots Gaelic, Welsh, Spanish, among other languages (</a:t>
            </a:r>
            <a:r>
              <a:rPr lang="en-US" dirty="0" err="1">
                <a:latin typeface="Times New Roman" charset="0"/>
                <a:ea typeface="Times New Roman" charset="0"/>
                <a:cs typeface="Times New Roman" charset="0"/>
              </a:rPr>
              <a:t>Aoun</a:t>
            </a:r>
            <a:r>
              <a:rPr lang="en-US" dirty="0">
                <a:latin typeface="Times New Roman" charset="0"/>
                <a:ea typeface="Times New Roman" charset="0"/>
                <a:cs typeface="Times New Roman" charset="0"/>
              </a:rPr>
              <a:t>, Choueiri and </a:t>
            </a:r>
            <a:r>
              <a:rPr lang="en-US" dirty="0" err="1">
                <a:latin typeface="Times New Roman" charset="0"/>
                <a:ea typeface="Times New Roman" charset="0"/>
                <a:cs typeface="Times New Roman" charset="0"/>
              </a:rPr>
              <a:t>Hornstein</a:t>
            </a:r>
            <a:r>
              <a:rPr lang="en-US" dirty="0">
                <a:latin typeface="Times New Roman" charset="0"/>
                <a:ea typeface="Times New Roman" charset="0"/>
                <a:cs typeface="Times New Roman" charset="0"/>
              </a:rPr>
              <a:t> 2001, </a:t>
            </a:r>
            <a:r>
              <a:rPr lang="en-US" dirty="0" err="1">
                <a:latin typeface="Times New Roman" charset="0"/>
                <a:ea typeface="Times New Roman" charset="0"/>
                <a:cs typeface="Times New Roman" charset="0"/>
              </a:rPr>
              <a:t>Guilliot</a:t>
            </a:r>
            <a:r>
              <a:rPr lang="en-US" dirty="0">
                <a:latin typeface="Times New Roman" charset="0"/>
                <a:ea typeface="Times New Roman" charset="0"/>
                <a:cs typeface="Times New Roman" charset="0"/>
              </a:rPr>
              <a:t> and </a:t>
            </a:r>
            <a:r>
              <a:rPr lang="en-US" dirty="0" err="1">
                <a:latin typeface="Times New Roman" charset="0"/>
                <a:ea typeface="Times New Roman" charset="0"/>
                <a:cs typeface="Times New Roman" charset="0"/>
              </a:rPr>
              <a:t>Malkawi</a:t>
            </a:r>
            <a:r>
              <a:rPr lang="en-US" dirty="0">
                <a:latin typeface="Times New Roman" charset="0"/>
                <a:ea typeface="Times New Roman" charset="0"/>
                <a:cs typeface="Times New Roman" charset="0"/>
              </a:rPr>
              <a:t> 2006, </a:t>
            </a:r>
            <a:r>
              <a:rPr lang="en-US" dirty="0" err="1">
                <a:latin typeface="Times New Roman" charset="0"/>
                <a:ea typeface="Times New Roman" charset="0"/>
                <a:cs typeface="Times New Roman" charset="0"/>
              </a:rPr>
              <a:t>Adger</a:t>
            </a:r>
            <a:r>
              <a:rPr lang="en-US" dirty="0">
                <a:latin typeface="Times New Roman" charset="0"/>
                <a:ea typeface="Times New Roman" charset="0"/>
                <a:cs typeface="Times New Roman" charset="0"/>
              </a:rPr>
              <a:t> and </a:t>
            </a:r>
            <a:r>
              <a:rPr lang="en-US" dirty="0" err="1">
                <a:latin typeface="Times New Roman" charset="0"/>
                <a:ea typeface="Times New Roman" charset="0"/>
                <a:cs typeface="Times New Roman" charset="0"/>
              </a:rPr>
              <a:t>Ramchand</a:t>
            </a:r>
            <a:r>
              <a:rPr lang="en-US" dirty="0">
                <a:latin typeface="Times New Roman" charset="0"/>
                <a:ea typeface="Times New Roman" charset="0"/>
                <a:cs typeface="Times New Roman" charset="0"/>
              </a:rPr>
              <a:t> 2005, </a:t>
            </a:r>
            <a:r>
              <a:rPr lang="en-US" dirty="0" err="1">
                <a:latin typeface="Times New Roman" charset="0"/>
                <a:ea typeface="Times New Roman" charset="0"/>
                <a:cs typeface="Times New Roman" charset="0"/>
              </a:rPr>
              <a:t>Rouveret</a:t>
            </a:r>
            <a:r>
              <a:rPr lang="en-US" dirty="0">
                <a:latin typeface="Times New Roman" charset="0"/>
                <a:ea typeface="Times New Roman" charset="0"/>
                <a:cs typeface="Times New Roman" charset="0"/>
              </a:rPr>
              <a:t> 2002, 2007, </a:t>
            </a:r>
            <a:r>
              <a:rPr lang="en-US" dirty="0" err="1">
                <a:latin typeface="Times New Roman" charset="0"/>
                <a:ea typeface="Times New Roman" charset="0"/>
                <a:cs typeface="Times New Roman" charset="0"/>
              </a:rPr>
              <a:t>Suñer</a:t>
            </a:r>
            <a:r>
              <a:rPr lang="en-US" dirty="0">
                <a:latin typeface="Times New Roman" charset="0"/>
                <a:ea typeface="Times New Roman" charset="0"/>
                <a:cs typeface="Times New Roman" charset="0"/>
              </a:rPr>
              <a:t>, 1998, respectively). </a:t>
            </a:r>
          </a:p>
        </p:txBody>
      </p:sp>
    </p:spTree>
    <p:extLst>
      <p:ext uri="{BB962C8B-B14F-4D97-AF65-F5344CB8AC3E}">
        <p14:creationId xmlns:p14="http://schemas.microsoft.com/office/powerpoint/2010/main" val="3491336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charset="0"/>
                <a:ea typeface="Times New Roman" charset="0"/>
                <a:cs typeface="Times New Roman" charset="0"/>
              </a:rPr>
              <a:t>Other languages, such as Irish and Brazilian Portuguese, exhibit a mixed pattern, like Hebrew, and the distribution of interpretations is the </a:t>
            </a:r>
            <a:r>
              <a:rPr lang="en-US" dirty="0" smtClean="0">
                <a:latin typeface="Times New Roman" charset="0"/>
                <a:ea typeface="Times New Roman" charset="0"/>
                <a:cs typeface="Times New Roman" charset="0"/>
              </a:rPr>
              <a:t>same (Bianchi 2004).</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638647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normAutofit fontScale="90000"/>
          </a:bodyPr>
          <a:lstStyle/>
          <a:p>
            <a:r>
              <a:rPr lang="en-US" dirty="0">
                <a:solidFill>
                  <a:schemeClr val="accent1"/>
                </a:solidFill>
                <a:latin typeface="Times New Roman" charset="0"/>
                <a:ea typeface="Times New Roman" charset="0"/>
                <a:cs typeface="Times New Roman" charset="0"/>
              </a:rPr>
              <a:t>The pattern raises a couple of </a:t>
            </a:r>
            <a:r>
              <a:rPr lang="en-US" dirty="0" smtClean="0">
                <a:solidFill>
                  <a:schemeClr val="accent1"/>
                </a:solidFill>
                <a:latin typeface="Times New Roman" charset="0"/>
                <a:ea typeface="Times New Roman" charset="0"/>
                <a:cs typeface="Times New Roman" charset="0"/>
              </a:rPr>
              <a:t>questions</a:t>
            </a:r>
            <a:r>
              <a:rPr lang="en-US" dirty="0">
                <a:latin typeface="Times New Roman" charset="0"/>
                <a:ea typeface="Times New Roman" charset="0"/>
                <a:cs typeface="Times New Roman" charset="0"/>
              </a:rPr>
              <a:t/>
            </a:r>
            <a:br>
              <a:rPr lang="en-US" dirty="0">
                <a:latin typeface="Times New Roman" charset="0"/>
                <a:ea typeface="Times New Roman" charset="0"/>
                <a:cs typeface="Times New Roman" charset="0"/>
              </a:rPr>
            </a:b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pPr lvl="0"/>
            <a:r>
              <a:rPr lang="en-US" dirty="0">
                <a:latin typeface="Times New Roman" charset="0"/>
                <a:ea typeface="Times New Roman" charset="0"/>
                <a:cs typeface="Times New Roman" charset="0"/>
              </a:rPr>
              <a:t>Why is it that the optional direct object blocks reconstruction, and not the other way around? </a:t>
            </a:r>
          </a:p>
          <a:p>
            <a:pPr lvl="0"/>
            <a:r>
              <a:rPr lang="en-US" dirty="0">
                <a:latin typeface="Times New Roman" charset="0"/>
                <a:ea typeface="Times New Roman" charset="0"/>
                <a:cs typeface="Times New Roman" charset="0"/>
              </a:rPr>
              <a:t>What exactly regulates the interpretation of </a:t>
            </a:r>
            <a:r>
              <a:rPr lang="en-US" dirty="0" err="1">
                <a:latin typeface="Times New Roman" charset="0"/>
                <a:ea typeface="Times New Roman" charset="0"/>
                <a:cs typeface="Times New Roman" charset="0"/>
              </a:rPr>
              <a:t>resumptive</a:t>
            </a:r>
            <a:r>
              <a:rPr lang="en-US" dirty="0">
                <a:latin typeface="Times New Roman" charset="0"/>
                <a:ea typeface="Times New Roman" charset="0"/>
                <a:cs typeface="Times New Roman" charset="0"/>
              </a:rPr>
              <a:t> pronouns? </a:t>
            </a:r>
          </a:p>
          <a:p>
            <a:endParaRPr lang="en-US" dirty="0"/>
          </a:p>
        </p:txBody>
      </p:sp>
    </p:spTree>
    <p:extLst>
      <p:ext uri="{BB962C8B-B14F-4D97-AF65-F5344CB8AC3E}">
        <p14:creationId xmlns:p14="http://schemas.microsoft.com/office/powerpoint/2010/main" val="1609682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Times New Roman" charset="0"/>
                <a:ea typeface="Times New Roman" charset="0"/>
                <a:cs typeface="Times New Roman" charset="0"/>
              </a:rPr>
              <a:t>An internal property</a:t>
            </a:r>
            <a:endParaRPr lang="en-US" dirty="0">
              <a:solidFill>
                <a:schemeClr val="accent1"/>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85000" lnSpcReduction="10000"/>
          </a:bodyPr>
          <a:lstStyle/>
          <a:p>
            <a:pPr lvl="0"/>
            <a:r>
              <a:rPr lang="en-US" dirty="0">
                <a:latin typeface="Times New Roman" charset="0"/>
                <a:ea typeface="Times New Roman" charset="0"/>
                <a:cs typeface="Times New Roman" charset="0"/>
              </a:rPr>
              <a:t>The direct object pronoun in </a:t>
            </a:r>
            <a:r>
              <a:rPr lang="en-US" dirty="0" smtClean="0">
                <a:latin typeface="Times New Roman" charset="0"/>
                <a:ea typeface="Times New Roman" charset="0"/>
                <a:cs typeface="Times New Roman" charset="0"/>
              </a:rPr>
              <a:t>(a</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is incompatible </a:t>
            </a:r>
            <a:r>
              <a:rPr lang="en-US" dirty="0">
                <a:latin typeface="Times New Roman" charset="0"/>
                <a:ea typeface="Times New Roman" charset="0"/>
                <a:cs typeface="Times New Roman" charset="0"/>
              </a:rPr>
              <a:t>with </a:t>
            </a:r>
            <a:r>
              <a:rPr lang="en-US" dirty="0" smtClean="0">
                <a:latin typeface="Times New Roman" charset="0"/>
                <a:ea typeface="Times New Roman" charset="0"/>
                <a:cs typeface="Times New Roman" charset="0"/>
              </a:rPr>
              <a:t>a </a:t>
            </a:r>
            <a:r>
              <a:rPr lang="en-US" dirty="0">
                <a:latin typeface="Times New Roman" charset="0"/>
                <a:ea typeface="Times New Roman" charset="0"/>
                <a:cs typeface="Times New Roman" charset="0"/>
              </a:rPr>
              <a:t>copy of the RC head, and both movement and reconstruction are blocked; the direct object pronoun </a:t>
            </a:r>
            <a:r>
              <a:rPr lang="en-US" dirty="0" smtClean="0">
                <a:latin typeface="Times New Roman" charset="0"/>
                <a:ea typeface="Times New Roman" charset="0"/>
                <a:cs typeface="Times New Roman" charset="0"/>
              </a:rPr>
              <a:t>is </a:t>
            </a:r>
            <a:r>
              <a:rPr lang="en-US" dirty="0">
                <a:latin typeface="Times New Roman" charset="0"/>
                <a:ea typeface="Times New Roman" charset="0"/>
                <a:cs typeface="Times New Roman" charset="0"/>
              </a:rPr>
              <a:t>confined to the head external structure, where no movement of the RC head </a:t>
            </a:r>
            <a:r>
              <a:rPr lang="en-US" dirty="0" smtClean="0">
                <a:latin typeface="Times New Roman" charset="0"/>
                <a:ea typeface="Times New Roman" charset="0"/>
                <a:cs typeface="Times New Roman" charset="0"/>
              </a:rPr>
              <a:t>occurs. </a:t>
            </a:r>
            <a:r>
              <a:rPr lang="en-US" dirty="0">
                <a:latin typeface="Times New Roman" charset="0"/>
                <a:ea typeface="Times New Roman" charset="0"/>
                <a:cs typeface="Times New Roman" charset="0"/>
              </a:rPr>
              <a:t>The pronoun within the PP in </a:t>
            </a:r>
            <a:r>
              <a:rPr lang="en-US" dirty="0" smtClean="0">
                <a:latin typeface="Times New Roman" charset="0"/>
                <a:ea typeface="Times New Roman" charset="0"/>
                <a:cs typeface="Times New Roman" charset="0"/>
              </a:rPr>
              <a:t>(b) is </a:t>
            </a:r>
            <a:r>
              <a:rPr lang="en-US" dirty="0">
                <a:latin typeface="Times New Roman" charset="0"/>
                <a:ea typeface="Times New Roman" charset="0"/>
                <a:cs typeface="Times New Roman" charset="0"/>
              </a:rPr>
              <a:t>a </a:t>
            </a:r>
            <a:r>
              <a:rPr lang="en-US" dirty="0" err="1">
                <a:latin typeface="Times New Roman" charset="0"/>
                <a:ea typeface="Times New Roman" charset="0"/>
                <a:cs typeface="Times New Roman" charset="0"/>
              </a:rPr>
              <a:t>clitic</a:t>
            </a:r>
            <a:r>
              <a:rPr lang="en-US" dirty="0">
                <a:latin typeface="Times New Roman" charset="0"/>
                <a:ea typeface="Times New Roman" charset="0"/>
                <a:cs typeface="Times New Roman" charset="0"/>
              </a:rPr>
              <a:t>, and therefore </a:t>
            </a:r>
            <a:r>
              <a:rPr lang="en-US" dirty="0" smtClean="0">
                <a:latin typeface="Times New Roman" charset="0"/>
                <a:ea typeface="Times New Roman" charset="0"/>
                <a:cs typeface="Times New Roman" charset="0"/>
              </a:rPr>
              <a:t>structurally </a:t>
            </a:r>
            <a:r>
              <a:rPr lang="en-US" dirty="0">
                <a:latin typeface="Times New Roman" charset="0"/>
                <a:ea typeface="Times New Roman" charset="0"/>
                <a:cs typeface="Times New Roman" charset="0"/>
              </a:rPr>
              <a:t>compatible with a copy of the RC head; movement of the RC head </a:t>
            </a:r>
            <a:r>
              <a:rPr lang="en-US" dirty="0" smtClean="0">
                <a:latin typeface="Times New Roman" charset="0"/>
                <a:ea typeface="Times New Roman" charset="0"/>
                <a:cs typeface="Times New Roman" charset="0"/>
              </a:rPr>
              <a:t>strands </a:t>
            </a:r>
            <a:r>
              <a:rPr lang="en-US" dirty="0">
                <a:latin typeface="Times New Roman" charset="0"/>
                <a:ea typeface="Times New Roman" charset="0"/>
                <a:cs typeface="Times New Roman" charset="0"/>
              </a:rPr>
              <a:t>the </a:t>
            </a:r>
            <a:r>
              <a:rPr lang="en-US" dirty="0" smtClean="0">
                <a:latin typeface="Times New Roman" charset="0"/>
                <a:ea typeface="Times New Roman" charset="0"/>
                <a:cs typeface="Times New Roman" charset="0"/>
              </a:rPr>
              <a:t>pronoun. </a:t>
            </a:r>
            <a:r>
              <a:rPr lang="en-US" dirty="0">
                <a:latin typeface="Times New Roman" charset="0"/>
                <a:ea typeface="Times New Roman" charset="0"/>
                <a:cs typeface="Times New Roman" charset="0"/>
              </a:rPr>
              <a:t>M</a:t>
            </a:r>
            <a:r>
              <a:rPr lang="en-US" dirty="0" smtClean="0">
                <a:latin typeface="Times New Roman" charset="0"/>
                <a:ea typeface="Times New Roman" charset="0"/>
                <a:cs typeface="Times New Roman" charset="0"/>
              </a:rPr>
              <a:t>ovement </a:t>
            </a:r>
            <a:r>
              <a:rPr lang="en-US" dirty="0">
                <a:latin typeface="Times New Roman" charset="0"/>
                <a:ea typeface="Times New Roman" charset="0"/>
                <a:cs typeface="Times New Roman" charset="0"/>
              </a:rPr>
              <a:t>is possible, reconstruction is </a:t>
            </a:r>
            <a:r>
              <a:rPr lang="en-US" dirty="0" smtClean="0">
                <a:latin typeface="Times New Roman" charset="0"/>
                <a:ea typeface="Times New Roman" charset="0"/>
                <a:cs typeface="Times New Roman" charset="0"/>
              </a:rPr>
              <a:t>available.</a:t>
            </a:r>
          </a:p>
          <a:p>
            <a:pPr marL="0" lvl="0" indent="0">
              <a:buNone/>
            </a:pPr>
            <a:r>
              <a:rPr lang="en-US" dirty="0" smtClean="0">
                <a:latin typeface="Times New Roman" charset="0"/>
                <a:ea typeface="Times New Roman" charset="0"/>
                <a:cs typeface="Times New Roman" charset="0"/>
              </a:rPr>
              <a:t>a</a:t>
            </a:r>
            <a:r>
              <a:rPr lang="en-US" dirty="0">
                <a:latin typeface="Times New Roman" charset="0"/>
                <a:ea typeface="Times New Roman" charset="0"/>
                <a:cs typeface="Times New Roman" charset="0"/>
              </a:rPr>
              <a:t>.   [ the man</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 that [ John saw      [</a:t>
            </a:r>
            <a:r>
              <a:rPr lang="en-US" baseline="-25000" dirty="0">
                <a:latin typeface="Times New Roman" charset="0"/>
                <a:ea typeface="Times New Roman" charset="0"/>
                <a:cs typeface="Times New Roman" charset="0"/>
              </a:rPr>
              <a:t>DP</a:t>
            </a:r>
            <a:r>
              <a:rPr lang="en-US" dirty="0">
                <a:latin typeface="Times New Roman" charset="0"/>
                <a:ea typeface="Times New Roman" charset="0"/>
                <a:cs typeface="Times New Roman" charset="0"/>
              </a:rPr>
              <a:t>  him</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a:t>
            </a:r>
          </a:p>
          <a:p>
            <a:pPr marL="0" indent="0">
              <a:buNone/>
            </a:pPr>
            <a:r>
              <a:rPr lang="en-US" dirty="0" smtClean="0">
                <a:latin typeface="Times New Roman" charset="0"/>
                <a:ea typeface="Times New Roman" charset="0"/>
                <a:cs typeface="Times New Roman" charset="0"/>
              </a:rPr>
              <a:t>b</a:t>
            </a:r>
            <a:r>
              <a:rPr lang="en-US" dirty="0">
                <a:latin typeface="Times New Roman" charset="0"/>
                <a:ea typeface="Times New Roman" charset="0"/>
                <a:cs typeface="Times New Roman" charset="0"/>
              </a:rPr>
              <a:t>.   [ the man</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[that  [ John read    [</a:t>
            </a:r>
            <a:r>
              <a:rPr lang="en-US" baseline="-25000" dirty="0">
                <a:latin typeface="Times New Roman" charset="0"/>
                <a:ea typeface="Times New Roman" charset="0"/>
                <a:cs typeface="Times New Roman" charset="0"/>
              </a:rPr>
              <a:t>PP</a:t>
            </a:r>
            <a:r>
              <a:rPr lang="en-US" dirty="0">
                <a:latin typeface="Times New Roman" charset="0"/>
                <a:ea typeface="Times New Roman" charset="0"/>
                <a:cs typeface="Times New Roman" charset="0"/>
              </a:rPr>
              <a:t> about him</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a:t>
            </a:r>
            <a:r>
              <a:rPr lang="en-US" strike="sngStrike" dirty="0">
                <a:latin typeface="Times New Roman" charset="0"/>
                <a:ea typeface="Times New Roman" charset="0"/>
                <a:cs typeface="Times New Roman" charset="0"/>
              </a:rPr>
              <a:t>man</a:t>
            </a:r>
            <a:r>
              <a:rPr lang="en-US" dirty="0">
                <a:latin typeface="Times New Roman" charset="0"/>
                <a:ea typeface="Times New Roman" charset="0"/>
                <a:cs typeface="Times New Roman" charset="0"/>
              </a:rPr>
              <a:t> ]]]</a:t>
            </a:r>
          </a:p>
          <a:p>
            <a:pPr marL="0" lvl="0" indent="0">
              <a:buNone/>
            </a:pPr>
            <a:endParaRPr lang="en-US" dirty="0"/>
          </a:p>
          <a:p>
            <a:endParaRPr lang="en-US" dirty="0"/>
          </a:p>
        </p:txBody>
      </p:sp>
    </p:spTree>
    <p:extLst>
      <p:ext uri="{BB962C8B-B14F-4D97-AF65-F5344CB8AC3E}">
        <p14:creationId xmlns:p14="http://schemas.microsoft.com/office/powerpoint/2010/main" val="140801539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Times New Roman" charset="0"/>
                <a:ea typeface="Times New Roman" charset="0"/>
                <a:cs typeface="Times New Roman" charset="0"/>
              </a:rPr>
              <a:t>An external </a:t>
            </a:r>
            <a:r>
              <a:rPr lang="en-US" dirty="0">
                <a:solidFill>
                  <a:schemeClr val="accent1"/>
                </a:solidFill>
                <a:latin typeface="Times New Roman" charset="0"/>
                <a:ea typeface="Times New Roman" charset="0"/>
                <a:cs typeface="Times New Roman" charset="0"/>
              </a:rPr>
              <a:t>property </a:t>
            </a:r>
          </a:p>
        </p:txBody>
      </p:sp>
      <p:sp>
        <p:nvSpPr>
          <p:cNvPr id="3" name="Content Placeholder 2"/>
          <p:cNvSpPr>
            <a:spLocks noGrp="1"/>
          </p:cNvSpPr>
          <p:nvPr>
            <p:ph idx="1"/>
          </p:nvPr>
        </p:nvSpPr>
        <p:spPr/>
        <p:txBody>
          <a:bodyPr/>
          <a:lstStyle/>
          <a:p>
            <a:pPr lvl="0"/>
            <a:r>
              <a:rPr lang="en-US" dirty="0">
                <a:latin typeface="Times New Roman" charset="0"/>
                <a:ea typeface="Times New Roman" charset="0"/>
                <a:cs typeface="Times New Roman" charset="0"/>
              </a:rPr>
              <a:t>The factor has to do with distribution, and in particular whether the pronoun alternates with a gap or not. This is because there is a preference to realize a Raising RC with a gap if possible; the optional pronoun therefore cannot inhabit a raising RC but obligatory pronouns may. </a:t>
            </a:r>
            <a:endParaRPr lang="en-US" dirty="0" smtClean="0">
              <a:latin typeface="Times New Roman" charset="0"/>
              <a:ea typeface="Times New Roman" charset="0"/>
              <a:cs typeface="Times New Roman" charset="0"/>
            </a:endParaRPr>
          </a:p>
          <a:p>
            <a:pPr lvl="0"/>
            <a:r>
              <a:rPr lang="en-US" dirty="0" smtClean="0">
                <a:latin typeface="Times New Roman" charset="0"/>
                <a:ea typeface="Times New Roman" charset="0"/>
                <a:cs typeface="Times New Roman" charset="0"/>
              </a:rPr>
              <a:t>How could we decide?</a:t>
            </a:r>
            <a:endParaRPr lang="en-US" dirty="0">
              <a:latin typeface="Times New Roman" charset="0"/>
              <a:ea typeface="Times New Roman" charset="0"/>
              <a:cs typeface="Times New Roman" charset="0"/>
            </a:endParaRPr>
          </a:p>
          <a:p>
            <a:endParaRPr lang="en-US" dirty="0"/>
          </a:p>
        </p:txBody>
      </p:sp>
    </p:spTree>
    <p:extLst>
      <p:ext uri="{BB962C8B-B14F-4D97-AF65-F5344CB8AC3E}">
        <p14:creationId xmlns:p14="http://schemas.microsoft.com/office/powerpoint/2010/main" val="13924542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Times New Roman" charset="0"/>
                <a:ea typeface="Times New Roman" charset="0"/>
                <a:cs typeface="Times New Roman" charset="0"/>
              </a:rPr>
              <a:t>Obligatory direct object Pronouns</a:t>
            </a:r>
            <a:endParaRPr lang="en-US" dirty="0">
              <a:solidFill>
                <a:schemeClr val="accent1"/>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a:latin typeface="Times New Roman" charset="0"/>
                <a:ea typeface="Times New Roman" charset="0"/>
                <a:cs typeface="Times New Roman" charset="0"/>
              </a:rPr>
              <a:t>a.  </a:t>
            </a:r>
            <a:r>
              <a:rPr lang="en-US" dirty="0" err="1">
                <a:latin typeface="Times New Roman" charset="0"/>
                <a:ea typeface="Times New Roman" charset="0"/>
                <a:cs typeface="Times New Roman" charset="0"/>
              </a:rPr>
              <a:t>ele</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ha-anaSim</a:t>
            </a:r>
            <a:r>
              <a:rPr lang="en-US" baseline="-25000" dirty="0" smtClean="0">
                <a:latin typeface="Times New Roman" charset="0"/>
                <a:ea typeface="Times New Roman" charset="0"/>
                <a:cs typeface="Times New Roman" charset="0"/>
              </a:rPr>
              <a:t>1</a:t>
            </a:r>
            <a:r>
              <a:rPr lang="en-US" dirty="0" smtClean="0">
                <a:latin typeface="Times New Roman" charset="0"/>
                <a:ea typeface="Times New Roman" charset="0"/>
                <a:cs typeface="Times New Roman" charset="0"/>
              </a:rPr>
              <a:t> </a:t>
            </a:r>
            <a:r>
              <a:rPr lang="en-US" dirty="0">
                <a:latin typeface="Times New Roman" charset="0"/>
                <a:ea typeface="Times New Roman" charset="0"/>
                <a:cs typeface="Times New Roman" charset="0"/>
              </a:rPr>
              <a:t>Se-</a:t>
            </a:r>
            <a:r>
              <a:rPr lang="en-US" dirty="0" err="1">
                <a:latin typeface="Times New Roman" charset="0"/>
                <a:ea typeface="Times New Roman" charset="0"/>
                <a:cs typeface="Times New Roman" charset="0"/>
              </a:rPr>
              <a:t>margiz</a:t>
            </a:r>
            <a:r>
              <a:rPr lang="en-US" dirty="0">
                <a:latin typeface="Times New Roman" charset="0"/>
                <a:ea typeface="Times New Roman" charset="0"/>
                <a:cs typeface="Times New Roman" charset="0"/>
              </a:rPr>
              <a:t>  </a:t>
            </a:r>
            <a:r>
              <a:rPr lang="en-US" b="1" dirty="0" smtClean="0">
                <a:latin typeface="Times New Roman" charset="0"/>
                <a:ea typeface="Times New Roman" charset="0"/>
                <a:cs typeface="Times New Roman" charset="0"/>
              </a:rPr>
              <a:t>otam</a:t>
            </a:r>
            <a:r>
              <a:rPr lang="en-US" b="1" baseline="-25000" dirty="0" smtClean="0">
                <a:latin typeface="Times New Roman" charset="0"/>
                <a:ea typeface="Times New Roman" charset="0"/>
                <a:cs typeface="Times New Roman" charset="0"/>
              </a:rPr>
              <a:t>1</a:t>
            </a:r>
            <a:r>
              <a:rPr lang="en-US" b="1" dirty="0" smtClean="0">
                <a:latin typeface="Times New Roman" charset="0"/>
                <a:ea typeface="Times New Roman" charset="0"/>
                <a:cs typeface="Times New Roman" charset="0"/>
              </a:rPr>
              <a:t>/*</a:t>
            </a:r>
            <a:r>
              <a:rPr lang="en-US" b="1" dirty="0">
                <a:latin typeface="Times New Roman" charset="0"/>
                <a:ea typeface="Times New Roman" charset="0"/>
                <a:cs typeface="Times New Roman" charset="0"/>
              </a:rPr>
              <a:t>t</a:t>
            </a:r>
            <a:r>
              <a:rPr lang="en-US" b="1"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Se-ha-</a:t>
            </a:r>
            <a:r>
              <a:rPr lang="en-US" dirty="0" err="1">
                <a:latin typeface="Times New Roman" charset="0"/>
                <a:ea typeface="Times New Roman" charset="0"/>
                <a:cs typeface="Times New Roman" charset="0"/>
              </a:rPr>
              <a:t>harca’a</a:t>
            </a: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be-</a:t>
            </a:r>
            <a:r>
              <a:rPr lang="en-US" dirty="0" err="1" smtClean="0">
                <a:latin typeface="Times New Roman" charset="0"/>
                <a:ea typeface="Times New Roman" charset="0"/>
                <a:cs typeface="Times New Roman" charset="0"/>
              </a:rPr>
              <a:t>anglit</a:t>
            </a:r>
            <a:r>
              <a:rPr lang="en-US" dirty="0">
                <a:latin typeface="Times New Roman" charset="0"/>
                <a:ea typeface="Times New Roman" charset="0"/>
                <a:cs typeface="Times New Roman" charset="0"/>
              </a:rPr>
              <a:t>.</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these </a:t>
            </a:r>
            <a:r>
              <a:rPr lang="en-US" dirty="0">
                <a:latin typeface="Times New Roman" charset="0"/>
                <a:ea typeface="Times New Roman" charset="0"/>
                <a:cs typeface="Times New Roman" charset="0"/>
              </a:rPr>
              <a:t>the-people   that-annoys </a:t>
            </a:r>
            <a:r>
              <a:rPr lang="en-US" dirty="0" smtClean="0">
                <a:latin typeface="Times New Roman" charset="0"/>
                <a:ea typeface="Times New Roman" charset="0"/>
                <a:cs typeface="Times New Roman" charset="0"/>
              </a:rPr>
              <a:t>them/*__ that-the- </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lecture </a:t>
            </a:r>
            <a:r>
              <a:rPr lang="en-US" dirty="0">
                <a:latin typeface="Times New Roman" charset="0"/>
                <a:ea typeface="Times New Roman" charset="0"/>
                <a:cs typeface="Times New Roman" charset="0"/>
              </a:rPr>
              <a:t>in-</a:t>
            </a:r>
            <a:r>
              <a:rPr lang="en-US" dirty="0" err="1">
                <a:latin typeface="Times New Roman" charset="0"/>
                <a:ea typeface="Times New Roman" charset="0"/>
                <a:cs typeface="Times New Roman" charset="0"/>
              </a:rPr>
              <a:t>english</a:t>
            </a:r>
            <a:endParaRPr lang="en-US" dirty="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a:t>
            </a:r>
            <a:r>
              <a:rPr lang="en-US" dirty="0">
                <a:latin typeface="Times New Roman" charset="0"/>
                <a:ea typeface="Times New Roman" charset="0"/>
                <a:cs typeface="Times New Roman" charset="0"/>
              </a:rPr>
              <a:t>These are the people who it annoys that the lecture is </a:t>
            </a:r>
            <a:r>
              <a:rPr lang="en-US" dirty="0" smtClean="0">
                <a:latin typeface="Times New Roman" charset="0"/>
                <a:ea typeface="Times New Roman" charset="0"/>
                <a:cs typeface="Times New Roman" charset="0"/>
              </a:rPr>
              <a:t> </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in </a:t>
            </a:r>
            <a:r>
              <a:rPr lang="en-US" dirty="0">
                <a:latin typeface="Times New Roman" charset="0"/>
                <a:ea typeface="Times New Roman" charset="0"/>
                <a:cs typeface="Times New Roman" charset="0"/>
              </a:rPr>
              <a:t>English</a:t>
            </a:r>
            <a:r>
              <a:rPr lang="en-US" dirty="0" smtClean="0">
                <a:latin typeface="Times New Roman" charset="0"/>
                <a:ea typeface="Times New Roman" charset="0"/>
                <a:cs typeface="Times New Roman" charset="0"/>
              </a:rPr>
              <a:t>.’      </a:t>
            </a:r>
            <a:endParaRPr lang="en-US" dirty="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b</a:t>
            </a:r>
            <a:r>
              <a:rPr lang="en-US" dirty="0">
                <a:latin typeface="Times New Roman" charset="0"/>
                <a:ea typeface="Times New Roman" charset="0"/>
                <a:cs typeface="Times New Roman" charset="0"/>
              </a:rPr>
              <a:t>.  zot ha-xavera</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Se-</a:t>
            </a:r>
            <a:r>
              <a:rPr lang="en-US" dirty="0" err="1">
                <a:latin typeface="Times New Roman" charset="0"/>
                <a:ea typeface="Times New Roman" charset="0"/>
                <a:cs typeface="Times New Roman" charset="0"/>
              </a:rPr>
              <a:t>zihiti</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rak</a:t>
            </a:r>
            <a:r>
              <a:rPr lang="en-US" dirty="0">
                <a:latin typeface="Times New Roman" charset="0"/>
                <a:ea typeface="Times New Roman" charset="0"/>
                <a:cs typeface="Times New Roman" charset="0"/>
              </a:rPr>
              <a:t>   </a:t>
            </a:r>
            <a:r>
              <a:rPr lang="en-US" b="1" dirty="0">
                <a:latin typeface="Times New Roman" charset="0"/>
                <a:ea typeface="Times New Roman" charset="0"/>
                <a:cs typeface="Times New Roman" charset="0"/>
              </a:rPr>
              <a:t>ota</a:t>
            </a:r>
            <a:r>
              <a:rPr lang="en-US" b="1" baseline="-25000" dirty="0">
                <a:latin typeface="Times New Roman" charset="0"/>
                <a:ea typeface="Times New Roman" charset="0"/>
                <a:cs typeface="Times New Roman" charset="0"/>
              </a:rPr>
              <a:t>1</a:t>
            </a:r>
            <a:r>
              <a:rPr lang="en-US" b="1" dirty="0">
                <a:latin typeface="Times New Roman" charset="0"/>
                <a:ea typeface="Times New Roman" charset="0"/>
                <a:cs typeface="Times New Roman" charset="0"/>
              </a:rPr>
              <a:t> / *t</a:t>
            </a:r>
            <a:r>
              <a:rPr lang="en-US" b="1"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ba-tmuna</a:t>
            </a:r>
            <a:endParaRPr lang="en-US" dirty="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this </a:t>
            </a:r>
            <a:r>
              <a:rPr lang="en-US" dirty="0">
                <a:latin typeface="Times New Roman" charset="0"/>
                <a:ea typeface="Times New Roman" charset="0"/>
                <a:cs typeface="Times New Roman" charset="0"/>
              </a:rPr>
              <a:t>the-friend that-</a:t>
            </a:r>
            <a:r>
              <a:rPr lang="en-US" dirty="0" err="1">
                <a:latin typeface="Times New Roman" charset="0"/>
                <a:ea typeface="Times New Roman" charset="0"/>
                <a:cs typeface="Times New Roman" charset="0"/>
              </a:rPr>
              <a:t>identified.I</a:t>
            </a:r>
            <a:r>
              <a:rPr lang="en-US" dirty="0">
                <a:latin typeface="Times New Roman" charset="0"/>
                <a:ea typeface="Times New Roman" charset="0"/>
                <a:cs typeface="Times New Roman" charset="0"/>
              </a:rPr>
              <a:t> only her / *__ </a:t>
            </a:r>
            <a:r>
              <a:rPr lang="en-US" dirty="0" err="1" smtClean="0">
                <a:latin typeface="Times New Roman" charset="0"/>
                <a:ea typeface="Times New Roman" charset="0"/>
                <a:cs typeface="Times New Roman" charset="0"/>
              </a:rPr>
              <a:t>in.the</a:t>
            </a:r>
            <a:r>
              <a:rPr lang="en-US" dirty="0" smtClean="0">
                <a:latin typeface="Times New Roman" charset="0"/>
                <a:ea typeface="Times New Roman" charset="0"/>
                <a:cs typeface="Times New Roman" charset="0"/>
              </a:rPr>
              <a:t>-</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picture</a:t>
            </a:r>
            <a:endParaRPr lang="en-US" dirty="0">
              <a:latin typeface="Times New Roman" charset="0"/>
              <a:ea typeface="Times New Roman" charset="0"/>
              <a:cs typeface="Times New Roman" charset="0"/>
            </a:endParaRPr>
          </a:p>
          <a:p>
            <a:pPr marL="0" indent="0">
              <a:buNone/>
            </a:pPr>
            <a:r>
              <a:rPr lang="en-US" dirty="0" smtClean="0">
                <a:latin typeface="Times New Roman" charset="0"/>
                <a:ea typeface="Times New Roman" charset="0"/>
                <a:cs typeface="Times New Roman" charset="0"/>
              </a:rPr>
              <a:t>‘</a:t>
            </a:r>
            <a:r>
              <a:rPr lang="en-US" dirty="0">
                <a:latin typeface="Times New Roman" charset="0"/>
                <a:ea typeface="Times New Roman" charset="0"/>
                <a:cs typeface="Times New Roman" charset="0"/>
              </a:rPr>
              <a:t>This is the friend who I identified only her in the picture.’ </a:t>
            </a:r>
          </a:p>
        </p:txBody>
      </p:sp>
    </p:spTree>
    <p:extLst>
      <p:ext uri="{BB962C8B-B14F-4D97-AF65-F5344CB8AC3E}">
        <p14:creationId xmlns:p14="http://schemas.microsoft.com/office/powerpoint/2010/main" val="184976579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Times New Roman" charset="0"/>
                <a:ea typeface="Times New Roman" charset="0"/>
                <a:cs typeface="Times New Roman" charset="0"/>
              </a:rPr>
              <a:t>Back to Free Relatives</a:t>
            </a:r>
            <a:endParaRPr lang="en-US" dirty="0">
              <a:solidFill>
                <a:schemeClr val="accent1"/>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Times New Roman" charset="0"/>
                <a:ea typeface="Times New Roman" charset="0"/>
                <a:cs typeface="Times New Roman" charset="0"/>
              </a:rPr>
              <a:t>Obligatory direct objects should be much better in Free Relatives and other contexts requiring low interpretation of the RC-head.</a:t>
            </a:r>
          </a:p>
          <a:p>
            <a:pPr marL="0" indent="0">
              <a:buNone/>
            </a:pPr>
            <a:endParaRPr lang="en-US" dirty="0" smtClean="0">
              <a:latin typeface="Times New Roman" charset="0"/>
              <a:ea typeface="Times New Roman" charset="0"/>
              <a:cs typeface="Times New Roman" charset="0"/>
            </a:endParaRPr>
          </a:p>
          <a:p>
            <a:pPr>
              <a:buFont typeface="Arial" charset="0"/>
              <a:buChar char="•"/>
            </a:pPr>
            <a:r>
              <a:rPr lang="en-US" dirty="0" err="1" smtClean="0">
                <a:latin typeface="Times New Roman" charset="0"/>
                <a:ea typeface="Times New Roman" charset="0"/>
                <a:cs typeface="Times New Roman" charset="0"/>
              </a:rPr>
              <a:t>Obj</a:t>
            </a:r>
            <a:r>
              <a:rPr lang="en-US" dirty="0" smtClean="0">
                <a:latin typeface="Times New Roman" charset="0"/>
                <a:ea typeface="Times New Roman" charset="0"/>
                <a:cs typeface="Times New Roman" charset="0"/>
              </a:rPr>
              <a:t>-Experiencer resumption:</a:t>
            </a:r>
          </a:p>
          <a:p>
            <a:pPr marL="514350" indent="-514350">
              <a:buAutoNum type="arabicPeriod"/>
            </a:pPr>
            <a:r>
              <a:rPr lang="en-US" dirty="0" smtClean="0">
                <a:latin typeface="Times New Roman" charset="0"/>
                <a:ea typeface="Times New Roman" charset="0"/>
                <a:cs typeface="Times New Roman" charset="0"/>
              </a:rPr>
              <a:t>mi</a:t>
            </a:r>
            <a:r>
              <a:rPr lang="en-US" baseline="-25000" dirty="0" smtClean="0">
                <a:latin typeface="Times New Roman" charset="0"/>
                <a:ea typeface="Times New Roman" charset="0"/>
                <a:cs typeface="Times New Roman" charset="0"/>
              </a:rPr>
              <a:t>2</a:t>
            </a:r>
            <a:r>
              <a:rPr lang="en-US" dirty="0" smtClean="0">
                <a:latin typeface="Times New Roman" charset="0"/>
                <a:ea typeface="Times New Roman" charset="0"/>
                <a:cs typeface="Times New Roman" charset="0"/>
              </a:rPr>
              <a:t>   </a:t>
            </a:r>
            <a:r>
              <a:rPr lang="en-US" dirty="0">
                <a:latin typeface="Times New Roman" charset="0"/>
                <a:ea typeface="Times New Roman" charset="0"/>
                <a:cs typeface="Times New Roman" charset="0"/>
              </a:rPr>
              <a:t>Se-[</a:t>
            </a:r>
            <a:r>
              <a:rPr lang="en-US" dirty="0" err="1">
                <a:latin typeface="Times New Roman" charset="0"/>
                <a:ea typeface="Times New Roman" charset="0"/>
                <a:cs typeface="Times New Roman" charset="0"/>
              </a:rPr>
              <a:t>margiz</a:t>
            </a:r>
            <a:r>
              <a:rPr lang="en-US" dirty="0">
                <a:latin typeface="Times New Roman" charset="0"/>
                <a:ea typeface="Times New Roman" charset="0"/>
                <a:cs typeface="Times New Roman" charset="0"/>
              </a:rPr>
              <a:t> </a:t>
            </a:r>
            <a:r>
              <a:rPr lang="en-US" b="1" dirty="0">
                <a:solidFill>
                  <a:srgbClr val="FF0000"/>
                </a:solidFill>
                <a:latin typeface="Times New Roman" charset="0"/>
                <a:ea typeface="Times New Roman" charset="0"/>
                <a:cs typeface="Times New Roman" charset="0"/>
              </a:rPr>
              <a:t>oto</a:t>
            </a:r>
            <a:r>
              <a:rPr lang="en-US" baseline="-25000" dirty="0">
                <a:latin typeface="Times New Roman" charset="0"/>
                <a:ea typeface="Times New Roman" charset="0"/>
                <a:cs typeface="Times New Roman" charset="0"/>
              </a:rPr>
              <a:t>2</a:t>
            </a:r>
            <a:r>
              <a:rPr lang="en-US" dirty="0">
                <a:latin typeface="Times New Roman" charset="0"/>
                <a:ea typeface="Times New Roman" charset="0"/>
                <a:cs typeface="Times New Roman" charset="0"/>
              </a:rPr>
              <a:t>  [Se-[ha-</a:t>
            </a:r>
            <a:r>
              <a:rPr lang="en-US" dirty="0" err="1">
                <a:latin typeface="Times New Roman" charset="0"/>
                <a:ea typeface="Times New Roman" charset="0"/>
                <a:cs typeface="Times New Roman" charset="0"/>
              </a:rPr>
              <a:t>harca’a</a:t>
            </a:r>
            <a:r>
              <a:rPr lang="en-US" dirty="0">
                <a:latin typeface="Times New Roman" charset="0"/>
                <a:ea typeface="Times New Roman" charset="0"/>
                <a:cs typeface="Times New Roman" charset="0"/>
              </a:rPr>
              <a:t> be-</a:t>
            </a:r>
            <a:r>
              <a:rPr lang="en-US" dirty="0" err="1">
                <a:latin typeface="Times New Roman" charset="0"/>
                <a:ea typeface="Times New Roman" charset="0"/>
                <a:cs typeface="Times New Roman" charset="0"/>
              </a:rPr>
              <a:t>anglit</a:t>
            </a:r>
            <a:r>
              <a:rPr lang="en-US" dirty="0">
                <a:latin typeface="Times New Roman" charset="0"/>
                <a:ea typeface="Times New Roman" charset="0"/>
                <a:cs typeface="Times New Roman" charset="0"/>
              </a:rPr>
              <a:t>]]] </a:t>
            </a:r>
            <a:endParaRPr lang="en-US" dirty="0" smtClean="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Se-</a:t>
            </a:r>
            <a:r>
              <a:rPr lang="en-US" dirty="0" err="1" smtClean="0">
                <a:latin typeface="Times New Roman" charset="0"/>
                <a:ea typeface="Times New Roman" charset="0"/>
                <a:cs typeface="Times New Roman" charset="0"/>
              </a:rPr>
              <a:t>yece</a:t>
            </a:r>
            <a:endParaRPr lang="en-US" dirty="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who </a:t>
            </a:r>
            <a:r>
              <a:rPr lang="en-US" dirty="0">
                <a:latin typeface="Times New Roman" charset="0"/>
                <a:ea typeface="Times New Roman" charset="0"/>
                <a:cs typeface="Times New Roman" charset="0"/>
              </a:rPr>
              <a:t>that-annoys him    that-the-lecture </a:t>
            </a:r>
            <a:r>
              <a:rPr lang="en-US" dirty="0" smtClean="0">
                <a:latin typeface="Times New Roman" charset="0"/>
                <a:ea typeface="Times New Roman" charset="0"/>
                <a:cs typeface="Times New Roman" charset="0"/>
              </a:rPr>
              <a:t>in- </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english</a:t>
            </a:r>
            <a:r>
              <a:rPr lang="en-US" dirty="0" smtClean="0">
                <a:latin typeface="Times New Roman" charset="0"/>
                <a:ea typeface="Times New Roman" charset="0"/>
                <a:cs typeface="Times New Roman" charset="0"/>
              </a:rPr>
              <a:t> that-</a:t>
            </a:r>
            <a:r>
              <a:rPr lang="en-US" dirty="0" err="1" smtClean="0">
                <a:latin typeface="Times New Roman" charset="0"/>
                <a:ea typeface="Times New Roman" charset="0"/>
                <a:cs typeface="Times New Roman" charset="0"/>
              </a:rPr>
              <a:t>should.leave</a:t>
            </a:r>
            <a:endParaRPr lang="en-US" dirty="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a:t>
            </a:r>
            <a:r>
              <a:rPr lang="en-US" dirty="0">
                <a:latin typeface="Times New Roman" charset="0"/>
                <a:ea typeface="Times New Roman" charset="0"/>
                <a:cs typeface="Times New Roman" charset="0"/>
              </a:rPr>
              <a:t>Whoever is annoyed that lecture is in English </a:t>
            </a:r>
            <a:r>
              <a:rPr lang="en-US" dirty="0" smtClean="0">
                <a:latin typeface="Times New Roman" charset="0"/>
                <a:ea typeface="Times New Roman" charset="0"/>
                <a:cs typeface="Times New Roman" charset="0"/>
              </a:rPr>
              <a:t> </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should </a:t>
            </a:r>
            <a:r>
              <a:rPr lang="en-US" dirty="0">
                <a:latin typeface="Times New Roman" charset="0"/>
                <a:ea typeface="Times New Roman" charset="0"/>
                <a:cs typeface="Times New Roman" charset="0"/>
              </a:rPr>
              <a:t>leave.’</a:t>
            </a:r>
          </a:p>
          <a:p>
            <a:pPr marL="0" indent="0">
              <a:buNone/>
            </a:pPr>
            <a:r>
              <a:rPr lang="en-US" dirty="0"/>
              <a:t> </a:t>
            </a:r>
          </a:p>
          <a:p>
            <a:pPr marL="0" indent="0">
              <a:buNone/>
            </a:pP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204042578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latin typeface="Times New Roman" charset="0"/>
                <a:ea typeface="Times New Roman" charset="0"/>
                <a:cs typeface="Times New Roman" charset="0"/>
              </a:rPr>
              <a:t>Complement of </a:t>
            </a:r>
            <a:r>
              <a:rPr lang="en-US" i="1" dirty="0">
                <a:latin typeface="Times New Roman" charset="0"/>
                <a:ea typeface="Times New Roman" charset="0"/>
                <a:cs typeface="Times New Roman" charset="0"/>
              </a:rPr>
              <a:t>only</a:t>
            </a:r>
            <a:r>
              <a:rPr lang="en-US" dirty="0">
                <a:latin typeface="Times New Roman" charset="0"/>
                <a:ea typeface="Times New Roman" charset="0"/>
                <a:cs typeface="Times New Roman" charset="0"/>
              </a:rPr>
              <a:t>:</a:t>
            </a:r>
          </a:p>
          <a:p>
            <a:pPr marL="0" indent="0">
              <a:buNone/>
            </a:pPr>
            <a:r>
              <a:rPr lang="en-US" dirty="0" smtClean="0">
                <a:latin typeface="Times New Roman" charset="0"/>
                <a:ea typeface="Times New Roman" charset="0"/>
                <a:cs typeface="Times New Roman" charset="0"/>
              </a:rPr>
              <a:t>2. zot </a:t>
            </a:r>
            <a:r>
              <a:rPr lang="en-US" dirty="0">
                <a:latin typeface="Times New Roman" charset="0"/>
                <a:ea typeface="Times New Roman" charset="0"/>
                <a:cs typeface="Times New Roman" charset="0"/>
              </a:rPr>
              <a:t>mi</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Se-</a:t>
            </a:r>
            <a:r>
              <a:rPr lang="en-US" dirty="0" err="1">
                <a:latin typeface="Times New Roman" charset="0"/>
                <a:ea typeface="Times New Roman" charset="0"/>
                <a:cs typeface="Times New Roman" charset="0"/>
              </a:rPr>
              <a:t>zihiti</a:t>
            </a:r>
            <a:r>
              <a:rPr lang="en-US" dirty="0">
                <a:latin typeface="Times New Roman" charset="0"/>
                <a:ea typeface="Times New Roman" charset="0"/>
                <a:cs typeface="Times New Roman" charset="0"/>
              </a:rPr>
              <a:t>           </a:t>
            </a:r>
            <a:r>
              <a:rPr lang="en-US" dirty="0" err="1" smtClean="0">
                <a:latin typeface="Times New Roman" charset="0"/>
                <a:ea typeface="Times New Roman" charset="0"/>
                <a:cs typeface="Times New Roman" charset="0"/>
              </a:rPr>
              <a:t>rak</a:t>
            </a:r>
            <a:r>
              <a:rPr lang="en-US" dirty="0" smtClean="0">
                <a:latin typeface="Times New Roman" charset="0"/>
                <a:ea typeface="Times New Roman" charset="0"/>
                <a:cs typeface="Times New Roman" charset="0"/>
              </a:rPr>
              <a:t>   </a:t>
            </a:r>
            <a:r>
              <a:rPr lang="en-US" dirty="0">
                <a:solidFill>
                  <a:srgbClr val="FF0000"/>
                </a:solidFill>
                <a:latin typeface="Times New Roman" charset="0"/>
                <a:ea typeface="Times New Roman" charset="0"/>
                <a:cs typeface="Times New Roman" charset="0"/>
              </a:rPr>
              <a:t>ota</a:t>
            </a:r>
            <a:r>
              <a:rPr lang="en-US" baseline="-25000" dirty="0">
                <a:solidFill>
                  <a:srgbClr val="FF0000"/>
                </a:solidFill>
                <a:latin typeface="Times New Roman" charset="0"/>
                <a:ea typeface="Times New Roman" charset="0"/>
                <a:cs typeface="Times New Roman" charset="0"/>
              </a:rPr>
              <a:t>1</a:t>
            </a:r>
            <a:r>
              <a:rPr lang="en-US" dirty="0">
                <a:latin typeface="Times New Roman" charset="0"/>
                <a:ea typeface="Times New Roman" charset="0"/>
                <a:cs typeface="Times New Roman" charset="0"/>
              </a:rPr>
              <a:t> / *t</a:t>
            </a:r>
            <a:r>
              <a:rPr lang="en-US" baseline="-25000" dirty="0">
                <a:latin typeface="Times New Roman" charset="0"/>
                <a:ea typeface="Times New Roman" charset="0"/>
                <a:cs typeface="Times New Roman" charset="0"/>
              </a:rPr>
              <a:t>1</a:t>
            </a:r>
            <a:r>
              <a:rPr lang="en-US" dirty="0">
                <a:latin typeface="Times New Roman" charset="0"/>
                <a:ea typeface="Times New Roman" charset="0"/>
                <a:cs typeface="Times New Roman" charset="0"/>
              </a:rPr>
              <a:t> </a:t>
            </a:r>
            <a:r>
              <a:rPr lang="en-US" dirty="0" err="1">
                <a:latin typeface="Times New Roman" charset="0"/>
                <a:ea typeface="Times New Roman" charset="0"/>
                <a:cs typeface="Times New Roman" charset="0"/>
              </a:rPr>
              <a:t>ba-tmuna</a:t>
            </a:r>
            <a:endParaRPr lang="en-US" dirty="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this </a:t>
            </a:r>
            <a:r>
              <a:rPr lang="en-US" dirty="0">
                <a:latin typeface="Times New Roman" charset="0"/>
                <a:ea typeface="Times New Roman" charset="0"/>
                <a:cs typeface="Times New Roman" charset="0"/>
              </a:rPr>
              <a:t>who that-</a:t>
            </a:r>
            <a:r>
              <a:rPr lang="en-US" dirty="0" err="1">
                <a:latin typeface="Times New Roman" charset="0"/>
                <a:ea typeface="Times New Roman" charset="0"/>
                <a:cs typeface="Times New Roman" charset="0"/>
              </a:rPr>
              <a:t>identified.I</a:t>
            </a:r>
            <a:r>
              <a:rPr lang="en-US" dirty="0">
                <a:latin typeface="Times New Roman" charset="0"/>
                <a:ea typeface="Times New Roman" charset="0"/>
                <a:cs typeface="Times New Roman" charset="0"/>
              </a:rPr>
              <a:t> only </a:t>
            </a:r>
            <a:r>
              <a:rPr lang="en-US" dirty="0" smtClean="0">
                <a:latin typeface="Times New Roman" charset="0"/>
                <a:ea typeface="Times New Roman" charset="0"/>
                <a:cs typeface="Times New Roman" charset="0"/>
              </a:rPr>
              <a:t>her/*__ </a:t>
            </a:r>
            <a:r>
              <a:rPr lang="en-US" dirty="0" err="1" smtClean="0">
                <a:latin typeface="Times New Roman" charset="0"/>
                <a:ea typeface="Times New Roman" charset="0"/>
                <a:cs typeface="Times New Roman" charset="0"/>
              </a:rPr>
              <a:t>in.the</a:t>
            </a:r>
            <a:r>
              <a:rPr lang="en-US" dirty="0" smtClean="0">
                <a:latin typeface="Times New Roman" charset="0"/>
                <a:ea typeface="Times New Roman" charset="0"/>
                <a:cs typeface="Times New Roman" charset="0"/>
              </a:rPr>
              <a:t>-</a:t>
            </a: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   picture</a:t>
            </a:r>
            <a:endParaRPr lang="en-US" dirty="0">
              <a:latin typeface="Times New Roman" charset="0"/>
              <a:ea typeface="Times New Roman" charset="0"/>
              <a:cs typeface="Times New Roman" charset="0"/>
            </a:endParaRPr>
          </a:p>
          <a:p>
            <a:pPr marL="0" indent="0">
              <a:buNone/>
            </a:pPr>
            <a:r>
              <a:rPr lang="en-US" dirty="0">
                <a:latin typeface="Times New Roman" charset="0"/>
                <a:ea typeface="Times New Roman" charset="0"/>
                <a:cs typeface="Times New Roman" charset="0"/>
              </a:rPr>
              <a:t> </a:t>
            </a:r>
            <a:r>
              <a:rPr lang="en-US" dirty="0" smtClean="0">
                <a:latin typeface="Times New Roman" charset="0"/>
                <a:ea typeface="Times New Roman" charset="0"/>
                <a:cs typeface="Times New Roman" charset="0"/>
              </a:rPr>
              <a:t>‘</a:t>
            </a:r>
            <a:r>
              <a:rPr lang="en-US" dirty="0">
                <a:latin typeface="Times New Roman" charset="0"/>
                <a:ea typeface="Times New Roman" charset="0"/>
                <a:cs typeface="Times New Roman" charset="0"/>
              </a:rPr>
              <a:t>This is who I identified only her in </a:t>
            </a:r>
            <a:r>
              <a:rPr lang="en-US" dirty="0" smtClean="0">
                <a:latin typeface="Times New Roman" charset="0"/>
                <a:ea typeface="Times New Roman" charset="0"/>
                <a:cs typeface="Times New Roman" charset="0"/>
              </a:rPr>
              <a:t>the picture.’</a:t>
            </a:r>
          </a:p>
          <a:p>
            <a:pPr marL="0" indent="0">
              <a:buNone/>
            </a:pPr>
            <a:endParaRPr lang="en-US" dirty="0">
              <a:latin typeface="Times New Roman" charset="0"/>
              <a:ea typeface="Times New Roman" charset="0"/>
              <a:cs typeface="Times New Roman" charset="0"/>
            </a:endParaRPr>
          </a:p>
          <a:p>
            <a:endParaRPr lang="en-US" dirty="0"/>
          </a:p>
        </p:txBody>
      </p:sp>
    </p:spTree>
    <p:extLst>
      <p:ext uri="{BB962C8B-B14F-4D97-AF65-F5344CB8AC3E}">
        <p14:creationId xmlns:p14="http://schemas.microsoft.com/office/powerpoint/2010/main" val="26982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buNone/>
            </a:pPr>
            <a:endParaRPr lang="en-US" dirty="0" smtClean="0"/>
          </a:p>
          <a:p>
            <a:pPr>
              <a:buNone/>
            </a:pPr>
            <a:r>
              <a:rPr lang="en-US" sz="4000" dirty="0" smtClean="0">
                <a:solidFill>
                  <a:schemeClr val="accent2"/>
                </a:solidFill>
                <a:latin typeface="Times New Roman" pitchFamily="18" charset="0"/>
                <a:cs typeface="Times New Roman" pitchFamily="18" charset="0"/>
              </a:rPr>
              <a:t>The Distribution of Resumption    </a:t>
            </a:r>
          </a:p>
          <a:p>
            <a:pPr>
              <a:buNone/>
            </a:pPr>
            <a:r>
              <a:rPr lang="en-US" sz="4000" dirty="0">
                <a:solidFill>
                  <a:schemeClr val="accent2"/>
                </a:solidFill>
                <a:latin typeface="Times New Roman" pitchFamily="18" charset="0"/>
                <a:cs typeface="Times New Roman" pitchFamily="18" charset="0"/>
              </a:rPr>
              <a:t> </a:t>
            </a:r>
            <a:r>
              <a:rPr lang="en-US" sz="4000" dirty="0" smtClean="0">
                <a:solidFill>
                  <a:schemeClr val="accent2"/>
                </a:solidFill>
                <a:latin typeface="Times New Roman" pitchFamily="18" charset="0"/>
                <a:cs typeface="Times New Roman" pitchFamily="18" charset="0"/>
              </a:rPr>
              <a:t>   </a:t>
            </a:r>
            <a:r>
              <a:rPr lang="he-IL" sz="4000" dirty="0" smtClean="0">
                <a:solidFill>
                  <a:schemeClr val="accent2"/>
                </a:solidFill>
                <a:latin typeface="Times New Roman" pitchFamily="18" charset="0"/>
                <a:cs typeface="Times New Roman" pitchFamily="18" charset="0"/>
              </a:rPr>
              <a:t>)</a:t>
            </a:r>
            <a:r>
              <a:rPr lang="en-US" sz="4000" dirty="0" smtClean="0">
                <a:solidFill>
                  <a:schemeClr val="accent2"/>
                </a:solidFill>
                <a:latin typeface="Times New Roman" pitchFamily="18" charset="0"/>
                <a:cs typeface="Times New Roman" pitchFamily="18" charset="0"/>
              </a:rPr>
              <a:t>Hebrew, Irish, BP</a:t>
            </a:r>
            <a:r>
              <a:rPr lang="en-US" sz="4000" dirty="0">
                <a:solidFill>
                  <a:schemeClr val="accent2"/>
                </a:solidFill>
                <a:latin typeface="Times New Roman" pitchFamily="18" charset="0"/>
                <a:cs typeface="Times New Roman" pitchFamily="18" charset="0"/>
              </a:rPr>
              <a:t> </a:t>
            </a:r>
            <a:r>
              <a:rPr lang="en-US" sz="4000" dirty="0" smtClean="0">
                <a:solidFill>
                  <a:schemeClr val="accent2"/>
                </a:solidFill>
                <a:latin typeface="Times New Roman" pitchFamily="18" charset="0"/>
                <a:cs typeface="Times New Roman" pitchFamily="18" charset="0"/>
              </a:rPr>
              <a:t>and some Arabic) </a:t>
            </a:r>
            <a:endParaRPr lang="en-US" sz="4000" dirty="0">
              <a:solidFill>
                <a:schemeClr val="accent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charset="0"/>
                <a:ea typeface="Times New Roman" charset="0"/>
                <a:cs typeface="Times New Roman" charset="0"/>
                <a:sym typeface="Wingdings"/>
              </a:rPr>
              <a:t>Obligatory </a:t>
            </a:r>
            <a:r>
              <a:rPr lang="en-US" dirty="0">
                <a:latin typeface="Times New Roman" charset="0"/>
                <a:ea typeface="Times New Roman" charset="0"/>
                <a:cs typeface="Times New Roman" charset="0"/>
                <a:sym typeface="Wingdings"/>
              </a:rPr>
              <a:t>direct object pronouns behave like gaps</a:t>
            </a:r>
            <a:r>
              <a:rPr lang="en-US" dirty="0" smtClean="0">
                <a:latin typeface="Times New Roman" charset="0"/>
                <a:ea typeface="Times New Roman" charset="0"/>
                <a:cs typeface="Times New Roman" charset="0"/>
                <a:sym typeface="Wingdings"/>
              </a:rPr>
              <a:t>.</a:t>
            </a:r>
          </a:p>
          <a:p>
            <a:r>
              <a:rPr lang="en-US" dirty="0" smtClean="0">
                <a:latin typeface="Times New Roman" charset="0"/>
                <a:ea typeface="Times New Roman" charset="0"/>
                <a:cs typeface="Times New Roman" charset="0"/>
                <a:sym typeface="Wingdings"/>
              </a:rPr>
              <a:t>This of course suggests that it is not an inherent property of the pronoun that determines its interpretation, but rather its status as optional / obligatory.</a:t>
            </a:r>
          </a:p>
          <a:p>
            <a:r>
              <a:rPr lang="en-US" dirty="0" smtClean="0">
                <a:latin typeface="Times New Roman" charset="0"/>
                <a:ea typeface="Times New Roman" charset="0"/>
                <a:cs typeface="Times New Roman" charset="0"/>
                <a:sym typeface="Wingdings"/>
              </a:rPr>
              <a:t>This in turn supports an Economy view of pronominal interpretation, with consequences for the structure of chains and the representation of pronouns. </a:t>
            </a:r>
            <a:endParaRPr lang="en-US"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63363689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latin typeface="Times New Roman" charset="0"/>
                <a:ea typeface="Times New Roman" charset="0"/>
                <a:cs typeface="Times New Roman" charset="0"/>
              </a:rPr>
              <a:t>Open issues and Further questions</a:t>
            </a:r>
            <a:endParaRPr lang="en-US" dirty="0">
              <a:solidFill>
                <a:schemeClr val="accent1"/>
              </a:solidFill>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charset="0"/>
                <a:ea typeface="Times New Roman" charset="0"/>
                <a:cs typeface="Times New Roman" charset="0"/>
              </a:rPr>
              <a:t>What is a movement-derived </a:t>
            </a:r>
            <a:r>
              <a:rPr lang="en-US" dirty="0" err="1" smtClean="0">
                <a:latin typeface="Times New Roman" charset="0"/>
                <a:ea typeface="Times New Roman" charset="0"/>
                <a:cs typeface="Times New Roman" charset="0"/>
              </a:rPr>
              <a:t>resumptive</a:t>
            </a:r>
            <a:r>
              <a:rPr lang="en-US" dirty="0" smtClean="0">
                <a:latin typeface="Times New Roman" charset="0"/>
                <a:ea typeface="Times New Roman" charset="0"/>
                <a:cs typeface="Times New Roman" charset="0"/>
              </a:rPr>
              <a:t> pronoun? </a:t>
            </a:r>
          </a:p>
          <a:p>
            <a:r>
              <a:rPr lang="en-US" dirty="0" smtClean="0">
                <a:latin typeface="Times New Roman" charset="0"/>
                <a:ea typeface="Times New Roman" charset="0"/>
                <a:cs typeface="Times New Roman" charset="0"/>
              </a:rPr>
              <a:t>Assuming that it is associated with the Raising RC, how does the tail of the chain get associated with phonological material, and how does this kind of ‘lexicalization’ interact with the syntactic computation?</a:t>
            </a:r>
          </a:p>
          <a:p>
            <a:r>
              <a:rPr lang="en-US" dirty="0" smtClean="0">
                <a:latin typeface="Times New Roman" charset="0"/>
                <a:ea typeface="Times New Roman" charset="0"/>
                <a:cs typeface="Times New Roman" charset="0"/>
              </a:rPr>
              <a:t>Is it an instance of Late Insertion (DM)? Are gaps and </a:t>
            </a:r>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different realizations of D-bound (</a:t>
            </a:r>
            <a:r>
              <a:rPr lang="en-US" dirty="0" err="1" smtClean="0">
                <a:latin typeface="Times New Roman" charset="0"/>
                <a:ea typeface="Times New Roman" charset="0"/>
                <a:cs typeface="Times New Roman" charset="0"/>
              </a:rPr>
              <a:t>Kratzer</a:t>
            </a:r>
            <a:r>
              <a:rPr lang="en-US" dirty="0" smtClean="0">
                <a:latin typeface="Times New Roman" charset="0"/>
                <a:ea typeface="Times New Roman" charset="0"/>
                <a:cs typeface="Times New Roman" charset="0"/>
              </a:rPr>
              <a:t> 2009, </a:t>
            </a:r>
            <a:r>
              <a:rPr lang="en-US" dirty="0" err="1" smtClean="0">
                <a:latin typeface="Times New Roman" charset="0"/>
                <a:ea typeface="Times New Roman" charset="0"/>
                <a:cs typeface="Times New Roman" charset="0"/>
              </a:rPr>
              <a:t>Safir</a:t>
            </a:r>
            <a:r>
              <a:rPr lang="en-US" dirty="0" smtClean="0">
                <a:latin typeface="Times New Roman" charset="0"/>
                <a:ea typeface="Times New Roman" charset="0"/>
                <a:cs typeface="Times New Roman" charset="0"/>
              </a:rPr>
              <a:t> 2015)? Something else? </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5688417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Given what we learned about the underlying property of these </a:t>
            </a:r>
            <a:r>
              <a:rPr lang="en-US" dirty="0" err="1" smtClean="0">
                <a:latin typeface="Times New Roman" charset="0"/>
                <a:ea typeface="Times New Roman" charset="0"/>
                <a:cs typeface="Times New Roman" charset="0"/>
              </a:rPr>
              <a:t>resumptives</a:t>
            </a:r>
            <a:r>
              <a:rPr lang="en-US" dirty="0" smtClean="0">
                <a:latin typeface="Times New Roman" charset="0"/>
                <a:ea typeface="Times New Roman" charset="0"/>
                <a:cs typeface="Times New Roman" charset="0"/>
              </a:rPr>
              <a:t>, can we make progress understanding their distribution, i.e. in PP/NP contexts?</a:t>
            </a:r>
          </a:p>
          <a:p>
            <a:r>
              <a:rPr lang="en-US" dirty="0" smtClean="0">
                <a:latin typeface="Times New Roman" charset="0"/>
                <a:ea typeface="Times New Roman" charset="0"/>
                <a:cs typeface="Times New Roman" charset="0"/>
              </a:rPr>
              <a:t>Can we attribute the potential violation to PF (Merchant 2001, </a:t>
            </a:r>
            <a:r>
              <a:rPr lang="en-US" dirty="0" err="1" smtClean="0">
                <a:latin typeface="Times New Roman" charset="0"/>
                <a:ea typeface="Times New Roman" charset="0"/>
                <a:cs typeface="Times New Roman" charset="0"/>
              </a:rPr>
              <a:t>Lasnik</a:t>
            </a:r>
            <a:r>
              <a:rPr lang="en-US" dirty="0" smtClean="0">
                <a:latin typeface="Times New Roman" charset="0"/>
                <a:ea typeface="Times New Roman" charset="0"/>
                <a:cs typeface="Times New Roman" charset="0"/>
              </a:rPr>
              <a:t> &amp; Fox 2003, etc.)?</a:t>
            </a:r>
          </a:p>
          <a:p>
            <a:r>
              <a:rPr lang="en-US" dirty="0" smtClean="0">
                <a:latin typeface="Times New Roman" charset="0"/>
                <a:ea typeface="Times New Roman" charset="0"/>
                <a:cs typeface="Times New Roman" charset="0"/>
              </a:rPr>
              <a:t>If so, how? Something to do with Contiguity (Richards 2016), or something else?</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99481410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latin typeface="Times New Roman" charset="0"/>
                <a:ea typeface="Times New Roman" charset="0"/>
                <a:cs typeface="Times New Roman" charset="0"/>
              </a:rPr>
              <a:t>(What) can we learn from this about the nature of pronouns and their relationship to alternatives?</a:t>
            </a:r>
          </a:p>
          <a:p>
            <a:r>
              <a:rPr lang="en-US" dirty="0" smtClean="0">
                <a:latin typeface="Times New Roman" charset="0"/>
                <a:ea typeface="Times New Roman" charset="0"/>
                <a:cs typeface="Times New Roman" charset="0"/>
              </a:rPr>
              <a:t>RCs with so-called Pronoun Fronting behave exactly like RCs with gaps: WCO violations and reconstruction effects are observed.</a:t>
            </a:r>
          </a:p>
          <a:p>
            <a:r>
              <a:rPr lang="en-US" dirty="0" smtClean="0">
                <a:latin typeface="Times New Roman" charset="0"/>
                <a:ea typeface="Times New Roman" charset="0"/>
                <a:cs typeface="Times New Roman" charset="0"/>
              </a:rPr>
              <a:t>(How) can we deal with this within a structural ambiguity approach to resumed RCs? </a:t>
            </a:r>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2593215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4400" smtClean="0">
                <a:solidFill>
                  <a:srgbClr val="FF0000"/>
                </a:solidFill>
                <a:latin typeface="Times New Roman" charset="0"/>
                <a:ea typeface="Times New Roman" charset="0"/>
                <a:cs typeface="Times New Roman" charset="0"/>
              </a:rPr>
              <a:t>Thank You!</a:t>
            </a:r>
            <a:endParaRPr lang="en-US" sz="4400">
              <a:solidFill>
                <a:srgbClr val="FF00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858462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4129</TotalTime>
  <Words>4156</Words>
  <Application>Microsoft Macintosh PowerPoint</Application>
  <PresentationFormat>On-screen Show (4:3)</PresentationFormat>
  <Paragraphs>448</Paragraphs>
  <Slides>94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94</vt:i4>
      </vt:variant>
    </vt:vector>
  </HeadingPairs>
  <TitlesOfParts>
    <vt:vector size="99" baseType="lpstr">
      <vt:lpstr>Arial</vt:lpstr>
      <vt:lpstr>Calibri</vt:lpstr>
      <vt:lpstr>Times New Roman</vt:lpstr>
      <vt:lpstr>Wingdings</vt:lpstr>
      <vt:lpstr>Office Theme</vt:lpstr>
      <vt:lpstr>    Resumptive  Pronouns</vt:lpstr>
      <vt:lpstr>Some Questions</vt:lpstr>
      <vt:lpstr>Questions about Ā-chains</vt:lpstr>
      <vt:lpstr>Questions about Pronouns</vt:lpstr>
      <vt:lpstr>PowerPoint Presentation</vt:lpstr>
      <vt:lpstr>Avoid Pronoun Chomsky 1981, Horn 1984</vt:lpstr>
      <vt:lpstr>PowerPoint Presentation</vt:lpstr>
      <vt:lpstr>A Plan</vt:lpstr>
      <vt:lpstr>PowerPoint Presentation</vt:lpstr>
      <vt:lpstr>PowerPoint Presentation</vt:lpstr>
      <vt:lpstr>Basic Distribution</vt:lpstr>
      <vt:lpstr>Optional </vt:lpstr>
      <vt:lpstr>Obligatory</vt:lpstr>
      <vt:lpstr>Impossible</vt:lpstr>
      <vt:lpstr>Questions about Distribution</vt:lpstr>
      <vt:lpstr>Islands</vt:lpstr>
      <vt:lpstr>Islands and Pronouns</vt:lpstr>
      <vt:lpstr>PowerPoint Presentation</vt:lpstr>
      <vt:lpstr>Pronoun Fronting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PowerPoint Presentation</vt:lpstr>
      <vt:lpstr>Interpretation</vt:lpstr>
      <vt:lpstr>Weak Crossover</vt:lpstr>
      <vt:lpstr>De Re and De Dicto </vt:lpstr>
      <vt:lpstr>PowerPoint Presentation</vt:lpstr>
      <vt:lpstr>Relative Scope</vt:lpstr>
      <vt:lpstr>Scope Extension</vt:lpstr>
      <vt:lpstr>Overt Extraction</vt:lpstr>
      <vt:lpstr>A gross conclusion</vt:lpstr>
      <vt:lpstr>How many interpretive phenomena are there? </vt:lpstr>
      <vt:lpstr>PowerPoint Presentation</vt:lpstr>
      <vt:lpstr>PowerPoint Presentation</vt:lpstr>
      <vt:lpstr>PowerPoint Presentation</vt:lpstr>
      <vt:lpstr>PowerPoint Presentation</vt:lpstr>
      <vt:lpstr>PowerPoint Presentation</vt:lpstr>
      <vt:lpstr>The HSR</vt:lpstr>
      <vt:lpstr>PowerPoint Presentation</vt:lpstr>
      <vt:lpstr>Obligatory Resumption</vt:lpstr>
      <vt:lpstr>Optional Resumption</vt:lpstr>
      <vt:lpstr>PowerPoint Presentation</vt:lpstr>
      <vt:lpstr>The Proposal</vt:lpstr>
      <vt:lpstr>PowerPoint Presentation</vt:lpstr>
      <vt:lpstr>PowerPoint Presentation</vt:lpstr>
      <vt:lpstr>Irish</vt:lpstr>
      <vt:lpstr>PowerPoint Presentation</vt:lpstr>
      <vt:lpstr>PowerPoint Presentation</vt:lpstr>
      <vt:lpstr>PowerPoint Presentation</vt:lpstr>
      <vt:lpstr>Resumptives as LF variables</vt:lpstr>
      <vt:lpstr>Weak Crossover</vt:lpstr>
      <vt:lpstr>PowerPoint Presentation</vt:lpstr>
      <vt:lpstr>Parasitic Gaps</vt:lpstr>
      <vt:lpstr>Summary</vt:lpstr>
      <vt:lpstr>PowerPoint Presentation</vt:lpstr>
      <vt:lpstr>PowerPoint Presentation</vt:lpstr>
      <vt:lpstr>Economy and Preferences</vt:lpstr>
      <vt:lpstr>PowerPoint Presentation</vt:lpstr>
      <vt:lpstr>PowerPoint Presentation</vt:lpstr>
      <vt:lpstr>PowerPoint Presentation</vt:lpstr>
      <vt:lpstr>Independent Evidence</vt:lpstr>
      <vt:lpstr>PowerPoint Presentation</vt:lpstr>
      <vt:lpstr>Some details of the analysis</vt:lpstr>
      <vt:lpstr>PowerPoint Presentation</vt:lpstr>
      <vt:lpstr>PowerPoint Presentation</vt:lpstr>
      <vt:lpstr>PowerPoint Presentation</vt:lpstr>
      <vt:lpstr>PowerPoint Presentation</vt:lpstr>
      <vt:lpstr>Main Points</vt:lpstr>
      <vt:lpstr>PowerPoint Presentation</vt:lpstr>
      <vt:lpstr>Optional Object Pronouns</vt:lpstr>
      <vt:lpstr>Idiom Chunks</vt:lpstr>
      <vt:lpstr>Obligatory Pronouns</vt:lpstr>
      <vt:lpstr>Idiom Chunks in PP</vt:lpstr>
      <vt:lpstr>Free Relatives</vt:lpstr>
      <vt:lpstr>At a Glance</vt:lpstr>
      <vt:lpstr>PowerPoint Presentation</vt:lpstr>
      <vt:lpstr>PowerPoint Presentation</vt:lpstr>
      <vt:lpstr>The pattern raises a couple of questions </vt:lpstr>
      <vt:lpstr>An internal property</vt:lpstr>
      <vt:lpstr>An external property </vt:lpstr>
      <vt:lpstr>Obligatory direct object Pronouns</vt:lpstr>
      <vt:lpstr>Back to Free Relatives</vt:lpstr>
      <vt:lpstr>PowerPoint Presentation</vt:lpstr>
      <vt:lpstr>PowerPoint Presentation</vt:lpstr>
      <vt:lpstr>Open issues and Further questions</vt:lpstr>
      <vt:lpstr>PowerPoint Presentation</vt:lpstr>
      <vt:lpstr>PowerPoint Presentation</vt:lpstr>
      <vt:lpstr>PowerPoint Presentation</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Resumptive  Pronouns</dc:title>
  <dc:creator>HUJI</dc:creator>
  <cp:lastModifiedBy>Microsoft Office User</cp:lastModifiedBy>
  <cp:revision>78</cp:revision>
  <dcterms:created xsi:type="dcterms:W3CDTF">2018-09-15T21:42:47Z</dcterms:created>
  <dcterms:modified xsi:type="dcterms:W3CDTF">2018-09-28T03:41:03Z</dcterms:modified>
</cp:coreProperties>
</file>