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quicktime"/>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p:sldMasterIdLst>
    <p:sldMasterId id="2147483653" r:id="rId1"/>
    <p:sldMasterId id="2147483711" r:id="rId2"/>
  </p:sldMasterIdLst>
  <p:notesMasterIdLst>
    <p:notesMasterId r:id="rId41"/>
  </p:notesMasterIdLst>
  <p:handoutMasterIdLst>
    <p:handoutMasterId r:id="rId42"/>
  </p:handoutMasterIdLst>
  <p:sldIdLst>
    <p:sldId id="683" r:id="rId3"/>
    <p:sldId id="641" r:id="rId4"/>
    <p:sldId id="689" r:id="rId5"/>
    <p:sldId id="691" r:id="rId6"/>
    <p:sldId id="690" r:id="rId7"/>
    <p:sldId id="688" r:id="rId8"/>
    <p:sldId id="687" r:id="rId9"/>
    <p:sldId id="711" r:id="rId10"/>
    <p:sldId id="712" r:id="rId11"/>
    <p:sldId id="353" r:id="rId12"/>
    <p:sldId id="614" r:id="rId13"/>
    <p:sldId id="335" r:id="rId14"/>
    <p:sldId id="714" r:id="rId15"/>
    <p:sldId id="707" r:id="rId16"/>
    <p:sldId id="721" r:id="rId17"/>
    <p:sldId id="304" r:id="rId18"/>
    <p:sldId id="722" r:id="rId19"/>
    <p:sldId id="717" r:id="rId20"/>
    <p:sldId id="718" r:id="rId21"/>
    <p:sldId id="693" r:id="rId22"/>
    <p:sldId id="723" r:id="rId23"/>
    <p:sldId id="720" r:id="rId24"/>
    <p:sldId id="694" r:id="rId25"/>
    <p:sldId id="724" r:id="rId26"/>
    <p:sldId id="708" r:id="rId27"/>
    <p:sldId id="715" r:id="rId28"/>
    <p:sldId id="726" r:id="rId29"/>
    <p:sldId id="710" r:id="rId30"/>
    <p:sldId id="727" r:id="rId31"/>
    <p:sldId id="305" r:id="rId32"/>
    <p:sldId id="678" r:id="rId33"/>
    <p:sldId id="517" r:id="rId34"/>
    <p:sldId id="725" r:id="rId35"/>
    <p:sldId id="286" r:id="rId36"/>
    <p:sldId id="533" r:id="rId37"/>
    <p:sldId id="604" r:id="rId38"/>
    <p:sldId id="728" r:id="rId39"/>
    <p:sldId id="729" r:id="rId40"/>
  </p:sldIdLst>
  <p:sldSz cx="24384000" cy="13716000"/>
  <p:notesSz cx="6858000" cy="9144000"/>
  <p:defaultTextStyle>
    <a:lvl1pPr algn="ctr" defTabSz="584149">
      <a:defRPr sz="5000">
        <a:solidFill>
          <a:srgbClr val="FFFFFF"/>
        </a:solidFill>
        <a:latin typeface="+mn-lt"/>
        <a:ea typeface="+mn-ea"/>
        <a:cs typeface="+mn-cs"/>
        <a:sym typeface="Helvetica Light"/>
      </a:defRPr>
    </a:lvl1pPr>
    <a:lvl2pPr indent="228581" algn="ctr" defTabSz="584149">
      <a:defRPr sz="5000">
        <a:solidFill>
          <a:srgbClr val="FFFFFF"/>
        </a:solidFill>
        <a:latin typeface="+mn-lt"/>
        <a:ea typeface="+mn-ea"/>
        <a:cs typeface="+mn-cs"/>
        <a:sym typeface="Helvetica Light"/>
      </a:defRPr>
    </a:lvl2pPr>
    <a:lvl3pPr indent="457161" algn="ctr" defTabSz="584149">
      <a:defRPr sz="5000">
        <a:solidFill>
          <a:srgbClr val="FFFFFF"/>
        </a:solidFill>
        <a:latin typeface="+mn-lt"/>
        <a:ea typeface="+mn-ea"/>
        <a:cs typeface="+mn-cs"/>
        <a:sym typeface="Helvetica Light"/>
      </a:defRPr>
    </a:lvl3pPr>
    <a:lvl4pPr indent="685742" algn="ctr" defTabSz="584149">
      <a:defRPr sz="5000">
        <a:solidFill>
          <a:srgbClr val="FFFFFF"/>
        </a:solidFill>
        <a:latin typeface="+mn-lt"/>
        <a:ea typeface="+mn-ea"/>
        <a:cs typeface="+mn-cs"/>
        <a:sym typeface="Helvetica Light"/>
      </a:defRPr>
    </a:lvl4pPr>
    <a:lvl5pPr indent="914323" algn="ctr" defTabSz="584149">
      <a:defRPr sz="5000">
        <a:solidFill>
          <a:srgbClr val="FFFFFF"/>
        </a:solidFill>
        <a:latin typeface="+mn-lt"/>
        <a:ea typeface="+mn-ea"/>
        <a:cs typeface="+mn-cs"/>
        <a:sym typeface="Helvetica Light"/>
      </a:defRPr>
    </a:lvl5pPr>
    <a:lvl6pPr indent="1142901" algn="ctr" defTabSz="584149">
      <a:defRPr sz="5000">
        <a:solidFill>
          <a:srgbClr val="FFFFFF"/>
        </a:solidFill>
        <a:latin typeface="+mn-lt"/>
        <a:ea typeface="+mn-ea"/>
        <a:cs typeface="+mn-cs"/>
        <a:sym typeface="Helvetica Light"/>
      </a:defRPr>
    </a:lvl6pPr>
    <a:lvl7pPr indent="1371477" algn="ctr" defTabSz="584149">
      <a:defRPr sz="5000">
        <a:solidFill>
          <a:srgbClr val="FFFFFF"/>
        </a:solidFill>
        <a:latin typeface="+mn-lt"/>
        <a:ea typeface="+mn-ea"/>
        <a:cs typeface="+mn-cs"/>
        <a:sym typeface="Helvetica Light"/>
      </a:defRPr>
    </a:lvl7pPr>
    <a:lvl8pPr indent="1600058" algn="ctr" defTabSz="584149">
      <a:defRPr sz="5000">
        <a:solidFill>
          <a:srgbClr val="FFFFFF"/>
        </a:solidFill>
        <a:latin typeface="+mn-lt"/>
        <a:ea typeface="+mn-ea"/>
        <a:cs typeface="+mn-cs"/>
        <a:sym typeface="Helvetica Light"/>
      </a:defRPr>
    </a:lvl8pPr>
    <a:lvl9pPr indent="1828638" algn="ctr" defTabSz="584149">
      <a:defRPr sz="5000">
        <a:solidFill>
          <a:srgbClr val="FFFFFF"/>
        </a:solidFill>
        <a:latin typeface="+mn-lt"/>
        <a:ea typeface="+mn-ea"/>
        <a:cs typeface="+mn-cs"/>
        <a:sym typeface="Helvetica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3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Ref idx="minor">
          <a:srgbClr val="FFFFFF"/>
        </a:fontRef>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Ref idx="minor">
          <a:srgbClr val="FFFFFF"/>
        </a:fontRef>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70"/>
    <p:restoredTop sz="71978" autoAdjust="0"/>
  </p:normalViewPr>
  <p:slideViewPr>
    <p:cSldViewPr snapToGrid="0">
      <p:cViewPr varScale="1">
        <p:scale>
          <a:sx n="44" d="100"/>
          <a:sy n="44" d="100"/>
        </p:scale>
        <p:origin x="1280" y="240"/>
      </p:cViewPr>
      <p:guideLst>
        <p:guide orient="horz" pos="4320"/>
        <p:guide pos="7680"/>
      </p:guideLst>
    </p:cSldViewPr>
  </p:slideViewPr>
  <p:notesTextViewPr>
    <p:cViewPr>
      <p:scale>
        <a:sx n="100" d="100"/>
        <a:sy n="100" d="100"/>
      </p:scale>
      <p:origin x="0" y="0"/>
    </p:cViewPr>
  </p:notesTextViewPr>
  <p:sorterViewPr>
    <p:cViewPr>
      <p:scale>
        <a:sx n="25" d="100"/>
        <a:sy n="2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Helvetica"/>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8F37054-C66E-4141-9F42-E62BED27D7AE}" type="datetimeFigureOut">
              <a:rPr lang="en-US" smtClean="0">
                <a:latin typeface="Helvetica"/>
              </a:rPr>
              <a:t>9/16/20</a:t>
            </a:fld>
            <a:endParaRPr lang="en-US" dirty="0">
              <a:latin typeface="Helvetica"/>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Helvetica"/>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C0FFC5-FE87-AE45-9AD5-2B2B06866AF5}" type="slidenum">
              <a:rPr lang="en-US" smtClean="0">
                <a:latin typeface="Helvetica"/>
              </a:rPr>
              <a:t>‹#›</a:t>
            </a:fld>
            <a:endParaRPr lang="en-US" dirty="0">
              <a:latin typeface="Helvetica"/>
            </a:endParaRPr>
          </a:p>
        </p:txBody>
      </p:sp>
    </p:spTree>
    <p:extLst>
      <p:ext uri="{BB962C8B-B14F-4D97-AF65-F5344CB8AC3E}">
        <p14:creationId xmlns:p14="http://schemas.microsoft.com/office/powerpoint/2010/main" val="26326324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hape 8"/>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 name="Shape 9"/>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633349430"/>
      </p:ext>
    </p:extLst>
  </p:cSld>
  <p:clrMap bg1="lt1" tx1="dk1" bg2="lt2" tx2="dk2" accent1="accent1" accent2="accent2" accent3="accent3" accent4="accent4" accent5="accent5" accent6="accent6" hlink="hlink" folHlink="folHlink"/>
  <p:hf hdr="0" ftr="0" dt="0"/>
  <p:notesStyle>
    <a:lvl1pPr defTabSz="457161">
      <a:lnSpc>
        <a:spcPct val="125000"/>
      </a:lnSpc>
      <a:defRPr sz="3100">
        <a:latin typeface="Avenir Roman"/>
        <a:ea typeface="Avenir Roman"/>
        <a:cs typeface="Avenir Roman"/>
        <a:sym typeface="Avenir Roman"/>
      </a:defRPr>
    </a:lvl1pPr>
    <a:lvl2pPr indent="228581" defTabSz="457161">
      <a:lnSpc>
        <a:spcPct val="125000"/>
      </a:lnSpc>
      <a:defRPr sz="3100">
        <a:latin typeface="Avenir Roman"/>
        <a:ea typeface="Avenir Roman"/>
        <a:cs typeface="Avenir Roman"/>
        <a:sym typeface="Avenir Roman"/>
      </a:defRPr>
    </a:lvl2pPr>
    <a:lvl3pPr indent="457161" defTabSz="457161">
      <a:lnSpc>
        <a:spcPct val="125000"/>
      </a:lnSpc>
      <a:defRPr sz="3100">
        <a:latin typeface="Avenir Roman"/>
        <a:ea typeface="Avenir Roman"/>
        <a:cs typeface="Avenir Roman"/>
        <a:sym typeface="Avenir Roman"/>
      </a:defRPr>
    </a:lvl3pPr>
    <a:lvl4pPr indent="685742" defTabSz="457161">
      <a:lnSpc>
        <a:spcPct val="125000"/>
      </a:lnSpc>
      <a:defRPr sz="3100">
        <a:latin typeface="Avenir Roman"/>
        <a:ea typeface="Avenir Roman"/>
        <a:cs typeface="Avenir Roman"/>
        <a:sym typeface="Avenir Roman"/>
      </a:defRPr>
    </a:lvl4pPr>
    <a:lvl5pPr indent="914323" defTabSz="457161">
      <a:lnSpc>
        <a:spcPct val="125000"/>
      </a:lnSpc>
      <a:defRPr sz="3100">
        <a:latin typeface="Avenir Roman"/>
        <a:ea typeface="Avenir Roman"/>
        <a:cs typeface="Avenir Roman"/>
        <a:sym typeface="Avenir Roman"/>
      </a:defRPr>
    </a:lvl5pPr>
    <a:lvl6pPr indent="1142901" defTabSz="457161">
      <a:lnSpc>
        <a:spcPct val="125000"/>
      </a:lnSpc>
      <a:defRPr sz="3100">
        <a:latin typeface="Avenir Roman"/>
        <a:ea typeface="Avenir Roman"/>
        <a:cs typeface="Avenir Roman"/>
        <a:sym typeface="Avenir Roman"/>
      </a:defRPr>
    </a:lvl6pPr>
    <a:lvl7pPr indent="1371477" defTabSz="457161">
      <a:lnSpc>
        <a:spcPct val="125000"/>
      </a:lnSpc>
      <a:defRPr sz="3100">
        <a:latin typeface="Avenir Roman"/>
        <a:ea typeface="Avenir Roman"/>
        <a:cs typeface="Avenir Roman"/>
        <a:sym typeface="Avenir Roman"/>
      </a:defRPr>
    </a:lvl7pPr>
    <a:lvl8pPr indent="1600058" defTabSz="457161">
      <a:lnSpc>
        <a:spcPct val="125000"/>
      </a:lnSpc>
      <a:defRPr sz="3100">
        <a:latin typeface="Avenir Roman"/>
        <a:ea typeface="Avenir Roman"/>
        <a:cs typeface="Avenir Roman"/>
        <a:sym typeface="Avenir Roman"/>
      </a:defRPr>
    </a:lvl8pPr>
    <a:lvl9pPr indent="1828638" defTabSz="457161">
      <a:lnSpc>
        <a:spcPct val="125000"/>
      </a:lnSpc>
      <a:defRPr sz="31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0"/>
              </a:defRPr>
            </a:lvl9pPr>
          </a:lstStyle>
          <a:p>
            <a:pPr eaLnBrk="1" hangingPunct="1"/>
            <a:fld id="{394616DD-7AF7-3240-B900-D9BFC11F94DC}" type="slidenum">
              <a:rPr lang="en-US" sz="1200">
                <a:solidFill>
                  <a:schemeClr val="tx2"/>
                </a:solidFill>
              </a:rPr>
              <a:pPr eaLnBrk="1" hangingPunct="1"/>
              <a:t>2</a:t>
            </a:fld>
            <a:endParaRPr lang="en-US" sz="1200">
              <a:solidFill>
                <a:schemeClr val="tx2"/>
              </a:solidFill>
            </a:endParaRPr>
          </a:p>
        </p:txBody>
      </p:sp>
      <p:sp>
        <p:nvSpPr>
          <p:cNvPr id="70658" name="Rectangle 2"/>
          <p:cNvSpPr>
            <a:spLocks noGrp="1" noRot="1" noChangeAspect="1" noChangeArrowheads="1" noTextEdit="1"/>
          </p:cNvSpPr>
          <p:nvPr>
            <p:ph type="sldImg"/>
          </p:nvPr>
        </p:nvSpPr>
        <p:spPr>
          <a:xfrm>
            <a:off x="382588" y="685800"/>
            <a:ext cx="6096000" cy="3429000"/>
          </a:xfrm>
          <a:ln/>
        </p:spPr>
      </p:sp>
      <p:sp>
        <p:nvSpPr>
          <p:cNvPr id="7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018506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Mandarin?  Orange thing?  Is that a lime?  Wait, is that a pear?  </a:t>
            </a:r>
          </a:p>
          <a:p>
            <a:r>
              <a:rPr lang="en-US" dirty="0"/>
              <a:t>Can a mandarin be green or orange</a:t>
            </a:r>
          </a:p>
          <a:p>
            <a:r>
              <a:rPr lang="en-US" dirty="0"/>
              <a:t>There is ambiguity even in “objective object recognition”</a:t>
            </a:r>
          </a:p>
          <a:p>
            <a:endParaRPr lang="en-US" dirty="0"/>
          </a:p>
          <a:p>
            <a:endParaRPr lang="en-US" dirty="0"/>
          </a:p>
        </p:txBody>
      </p:sp>
    </p:spTree>
    <p:extLst>
      <p:ext uri="{BB962C8B-B14F-4D97-AF65-F5344CB8AC3E}">
        <p14:creationId xmlns:p14="http://schemas.microsoft.com/office/powerpoint/2010/main" val="1157856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Two</a:t>
            </a:r>
            <a:r>
              <a:rPr lang="en-US" baseline="0" dirty="0"/>
              <a:t> related (but different) problems: Emotion Recognition (in scene context) vs. Sentiment Analysis.</a:t>
            </a:r>
          </a:p>
          <a:p>
            <a:endParaRPr lang="en-US" baseline="0" dirty="0"/>
          </a:p>
          <a:p>
            <a:r>
              <a:rPr lang="en-US" sz="1200" i="1" kern="1200" dirty="0">
                <a:solidFill>
                  <a:schemeClr val="tx1"/>
                </a:solidFill>
                <a:latin typeface="+mn-lt"/>
                <a:ea typeface="+mn-ea"/>
                <a:cs typeface="+mn-cs"/>
              </a:rPr>
              <a:t>Emotion Recognition</a:t>
            </a:r>
            <a:r>
              <a:rPr lang="en-US" sz="1200" kern="1200" dirty="0">
                <a:solidFill>
                  <a:schemeClr val="tx1"/>
                </a:solidFill>
                <a:latin typeface="+mn-lt"/>
                <a:ea typeface="+mn-ea"/>
                <a:cs typeface="+mn-cs"/>
              </a:rPr>
              <a:t>: the person shown in the picture is falling to the floor. He is probably feeling scared (because of the possibility of being hurt) and very likely embarrassed (most people feel embarrassed when falling to the floor in front of others). </a:t>
            </a:r>
          </a:p>
          <a:p>
            <a:r>
              <a:rPr lang="en-US" sz="1200" kern="1200" dirty="0">
                <a:solidFill>
                  <a:schemeClr val="tx1"/>
                </a:solidFill>
                <a:latin typeface="+mn-lt"/>
                <a:ea typeface="+mn-ea"/>
                <a:cs typeface="+mn-cs"/>
              </a:rPr>
              <a:t> </a:t>
            </a:r>
          </a:p>
          <a:p>
            <a:r>
              <a:rPr lang="en-US" sz="1200" i="1" kern="1200" dirty="0">
                <a:solidFill>
                  <a:schemeClr val="tx1"/>
                </a:solidFill>
                <a:latin typeface="+mn-lt"/>
                <a:ea typeface="+mn-ea"/>
                <a:cs typeface="+mn-cs"/>
              </a:rPr>
              <a:t>Sentiment Analysis</a:t>
            </a:r>
            <a:r>
              <a:rPr lang="en-US" sz="1200" kern="1200" dirty="0">
                <a:solidFill>
                  <a:schemeClr val="tx1"/>
                </a:solidFill>
                <a:latin typeface="+mn-lt"/>
                <a:ea typeface="+mn-ea"/>
                <a:cs typeface="+mn-cs"/>
              </a:rPr>
              <a:t>: as an observer in front of that image we            can feel some worry because the person can get hurt but it’s also very likely that we find the situation funny.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584149" eaLnBrk="1" fontAlgn="auto" latinLnBrk="0" hangingPunct="1">
              <a:lnSpc>
                <a:spcPct val="100000"/>
              </a:lnSpc>
              <a:spcBef>
                <a:spcPts val="0"/>
              </a:spcBef>
              <a:spcAft>
                <a:spcPts val="0"/>
              </a:spcAft>
              <a:buClrTx/>
              <a:buSzTx/>
              <a:buFontTx/>
              <a:buNone/>
              <a:tabLst/>
              <a:defRPr/>
            </a:pPr>
            <a:fld id="{9783EB3D-BD0C-E045-8A16-FE09F5E48233}" type="slidenum">
              <a:rPr kumimoji="0" lang="en-US" sz="1200" b="0" i="0" u="none" strike="noStrike" kern="0" cap="none" spc="0" normalizeH="0" baseline="0" noProof="0" smtClean="0">
                <a:ln>
                  <a:noFill/>
                </a:ln>
                <a:solidFill>
                  <a:srgbClr val="FFFFFF"/>
                </a:solidFill>
                <a:effectLst/>
                <a:uLnTx/>
                <a:uFillTx/>
                <a:latin typeface="Calibri"/>
                <a:ea typeface="+mn-ea"/>
                <a:cs typeface="+mn-cs"/>
                <a:sym typeface="Helvetica Light"/>
              </a:rPr>
              <a:pPr marL="0" marR="0" lvl="0" indent="0" algn="r" defTabSz="584149" eaLnBrk="1" fontAlgn="auto" latinLnBrk="0" hangingPunct="1">
                <a:lnSpc>
                  <a:spcPct val="100000"/>
                </a:lnSpc>
                <a:spcBef>
                  <a:spcPts val="0"/>
                </a:spcBef>
                <a:spcAft>
                  <a:spcPts val="0"/>
                </a:spcAft>
                <a:buClrTx/>
                <a:buSzTx/>
                <a:buFontTx/>
                <a:buNone/>
                <a:tabLst/>
                <a:defRPr/>
              </a:pPr>
              <a:t>15</a:t>
            </a:fld>
            <a:endParaRPr kumimoji="0" lang="en-US"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Tree>
    <p:extLst>
      <p:ext uri="{BB962C8B-B14F-4D97-AF65-F5344CB8AC3E}">
        <p14:creationId xmlns:p14="http://schemas.microsoft.com/office/powerpoint/2010/main" val="1906228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br>
              <a:rPr lang="en-US" dirty="0"/>
            </a:br>
            <a:r>
              <a:rPr lang="en-US" sz="3100" b="0" i="0" dirty="0">
                <a:effectLst/>
                <a:latin typeface="Avenir Roman"/>
                <a:ea typeface="Avenir Roman"/>
                <a:cs typeface="Avenir Roman"/>
                <a:sym typeface="Avenir Roman"/>
              </a:rPr>
              <a:t>subjects who look at ambiguous facial expressions judge them as having</a:t>
            </a:r>
            <a:br>
              <a:rPr lang="en-US" dirty="0"/>
            </a:br>
            <a:r>
              <a:rPr lang="en-US" sz="3100" b="0" i="0" dirty="0">
                <a:effectLst/>
                <a:latin typeface="Avenir Roman"/>
                <a:ea typeface="Avenir Roman"/>
                <a:cs typeface="Avenir Roman"/>
                <a:sym typeface="Avenir Roman"/>
              </a:rPr>
              <a:t>more rejection/sadness when the subject is depressed, and less</a:t>
            </a:r>
            <a:br>
              <a:rPr lang="en-US" dirty="0"/>
            </a:br>
            <a:r>
              <a:rPr lang="en-US" sz="3100" b="0" i="0" dirty="0">
                <a:effectLst/>
                <a:latin typeface="Avenir Roman"/>
                <a:ea typeface="Avenir Roman"/>
                <a:cs typeface="Avenir Roman"/>
                <a:sym typeface="Avenir Roman"/>
              </a:rPr>
              <a:t>invitation/happiness (</a:t>
            </a:r>
            <a:r>
              <a:rPr lang="en-US" sz="3100" b="0" i="0" dirty="0" err="1">
                <a:effectLst/>
                <a:latin typeface="Avenir Roman"/>
                <a:ea typeface="Avenir Roman"/>
                <a:cs typeface="Avenir Roman"/>
                <a:sym typeface="Avenir Roman"/>
              </a:rPr>
              <a:t>Bouhuys</a:t>
            </a:r>
            <a:r>
              <a:rPr lang="en-US" sz="3100" b="0" i="0" dirty="0">
                <a:effectLst/>
                <a:latin typeface="Avenir Roman"/>
                <a:ea typeface="Avenir Roman"/>
                <a:cs typeface="Avenir Roman"/>
                <a:sym typeface="Avenir Roman"/>
              </a:rPr>
              <a:t>, </a:t>
            </a:r>
            <a:r>
              <a:rPr lang="en-US" sz="3100" b="0" i="0" dirty="0" err="1">
                <a:effectLst/>
                <a:latin typeface="Avenir Roman"/>
                <a:ea typeface="Avenir Roman"/>
                <a:cs typeface="Avenir Roman"/>
                <a:sym typeface="Avenir Roman"/>
              </a:rPr>
              <a:t>Bloem</a:t>
            </a:r>
            <a:r>
              <a:rPr lang="en-US" sz="3100" b="0" i="0" dirty="0">
                <a:effectLst/>
                <a:latin typeface="Avenir Roman"/>
                <a:ea typeface="Avenir Roman"/>
                <a:cs typeface="Avenir Roman"/>
                <a:sym typeface="Avenir Roman"/>
              </a:rPr>
              <a:t>, and </a:t>
            </a:r>
            <a:r>
              <a:rPr lang="en-US" sz="3100" b="0" i="0" dirty="0" err="1">
                <a:effectLst/>
                <a:latin typeface="Avenir Roman"/>
                <a:ea typeface="Avenir Roman"/>
                <a:cs typeface="Avenir Roman"/>
                <a:sym typeface="Avenir Roman"/>
              </a:rPr>
              <a:t>Groothuis</a:t>
            </a:r>
            <a:r>
              <a:rPr lang="en-US" sz="3100" b="0" i="0" dirty="0">
                <a:effectLst/>
                <a:latin typeface="Avenir Roman"/>
                <a:ea typeface="Avenir Roman"/>
                <a:cs typeface="Avenir Roman"/>
                <a:sym typeface="Avenir Roman"/>
              </a:rPr>
              <a:t>,</a:t>
            </a:r>
            <a:br>
              <a:rPr lang="en-US" dirty="0"/>
            </a:br>
            <a:r>
              <a:rPr lang="en-US" sz="3100" b="0" i="0" dirty="0">
                <a:effectLst/>
                <a:latin typeface="Avenir Roman"/>
                <a:ea typeface="Avenir Roman"/>
                <a:cs typeface="Avenir Roman"/>
                <a:sym typeface="Avenir Roman"/>
              </a:rPr>
              <a:t>1995)\</a:t>
            </a:r>
            <a:r>
              <a:rPr lang="en-US" sz="3100" b="0" i="0" dirty="0" err="1">
                <a:effectLst/>
                <a:latin typeface="Avenir Roman"/>
                <a:ea typeface="Avenir Roman"/>
                <a:cs typeface="Avenir Roman"/>
                <a:sym typeface="Avenir Roman"/>
              </a:rPr>
              <a:t>nocite</a:t>
            </a:r>
            <a:r>
              <a:rPr lang="en-US" sz="3100" b="0" i="0" dirty="0">
                <a:effectLst/>
                <a:latin typeface="Avenir Roman"/>
                <a:ea typeface="Avenir Roman"/>
                <a:cs typeface="Avenir Roman"/>
                <a:sym typeface="Avenir Roman"/>
              </a:rPr>
              <a:t>{Bouhuys95}.  Hence, we can expect that choosing a</a:t>
            </a:r>
            <a:br>
              <a:rPr lang="en-US" dirty="0"/>
            </a:br>
            <a:r>
              <a:rPr lang="en-US" sz="3100" b="0" i="0" dirty="0">
                <a:effectLst/>
                <a:latin typeface="Avenir Roman"/>
                <a:ea typeface="Avenir Roman"/>
                <a:cs typeface="Avenir Roman"/>
                <a:sym typeface="Avenir Roman"/>
              </a:rPr>
              <a:t>sentence (or other stimulus) with neutral content and ambiguous affect</a:t>
            </a:r>
            <a:br>
              <a:rPr lang="en-US" dirty="0"/>
            </a:br>
            <a:r>
              <a:rPr lang="en-US" sz="3100" b="0" i="0" dirty="0">
                <a:effectLst/>
                <a:latin typeface="Avenir Roman"/>
                <a:ea typeface="Avenir Roman"/>
                <a:cs typeface="Avenir Roman"/>
                <a:sym typeface="Avenir Roman"/>
              </a:rPr>
              <a:t>will tend to be perceived with negative affect by a person in a</a:t>
            </a:r>
            <a:br>
              <a:rPr lang="en-US" dirty="0"/>
            </a:br>
            <a:r>
              <a:rPr lang="en-US" sz="3100" b="0" i="0" dirty="0">
                <a:effectLst/>
                <a:latin typeface="Avenir Roman"/>
                <a:ea typeface="Avenir Roman"/>
                <a:cs typeface="Avenir Roman"/>
                <a:sym typeface="Avenir Roman"/>
              </a:rPr>
              <a:t>negative mood, and vice-versa for a person in a positive mood.  In</a:t>
            </a:r>
            <a:br>
              <a:rPr lang="en-US" dirty="0"/>
            </a:br>
            <a:r>
              <a:rPr lang="en-US" sz="3100" b="0" i="0" dirty="0">
                <a:effectLst/>
                <a:latin typeface="Avenir Roman"/>
                <a:ea typeface="Avenir Roman"/>
                <a:cs typeface="Avenir Roman"/>
                <a:sym typeface="Avenir Roman"/>
              </a:rPr>
              <a:t>other words, the mood of the subjects should be taken into account</a:t>
            </a:r>
            <a:br>
              <a:rPr lang="en-US" dirty="0"/>
            </a:br>
            <a:r>
              <a:rPr lang="en-US" sz="3100" b="0" i="0" dirty="0">
                <a:effectLst/>
                <a:latin typeface="Avenir Roman"/>
                <a:ea typeface="Avenir Roman"/>
                <a:cs typeface="Avenir Roman"/>
                <a:sym typeface="Avenir Roman"/>
              </a:rPr>
              <a:t>during recognition experiments.</a:t>
            </a:r>
            <a:endParaRPr lang="en-US" baseline="0" dirty="0"/>
          </a:p>
        </p:txBody>
      </p:sp>
      <p:sp>
        <p:nvSpPr>
          <p:cNvPr id="4" name="Slide Number Placeholder 3"/>
          <p:cNvSpPr>
            <a:spLocks noGrp="1"/>
          </p:cNvSpPr>
          <p:nvPr>
            <p:ph type="sldNum" sz="quarter" idx="10"/>
          </p:nvPr>
        </p:nvSpPr>
        <p:spPr/>
        <p:txBody>
          <a:bodyPr/>
          <a:lstStyle/>
          <a:p>
            <a:pPr marL="0" marR="0" lvl="0" indent="0" algn="r" defTabSz="584149" eaLnBrk="1" fontAlgn="auto" latinLnBrk="0" hangingPunct="1">
              <a:lnSpc>
                <a:spcPct val="100000"/>
              </a:lnSpc>
              <a:spcBef>
                <a:spcPts val="0"/>
              </a:spcBef>
              <a:spcAft>
                <a:spcPts val="0"/>
              </a:spcAft>
              <a:buClrTx/>
              <a:buSzTx/>
              <a:buFontTx/>
              <a:buNone/>
              <a:tabLst/>
              <a:defRPr/>
            </a:pPr>
            <a:fld id="{9783EB3D-BD0C-E045-8A16-FE09F5E48233}" type="slidenum">
              <a:rPr kumimoji="0" lang="en-US" sz="1200" b="0" i="0" u="none" strike="noStrike" kern="0" cap="none" spc="0" normalizeH="0" baseline="0" noProof="0" smtClean="0">
                <a:ln>
                  <a:noFill/>
                </a:ln>
                <a:solidFill>
                  <a:srgbClr val="FFFFFF"/>
                </a:solidFill>
                <a:effectLst/>
                <a:uLnTx/>
                <a:uFillTx/>
                <a:latin typeface="Calibri"/>
                <a:ea typeface="+mn-ea"/>
                <a:cs typeface="+mn-cs"/>
                <a:sym typeface="Helvetica Light"/>
              </a:rPr>
              <a:pPr marL="0" marR="0" lvl="0" indent="0" algn="r" defTabSz="584149" eaLnBrk="1" fontAlgn="auto" latinLnBrk="0" hangingPunct="1">
                <a:lnSpc>
                  <a:spcPct val="100000"/>
                </a:lnSpc>
                <a:spcBef>
                  <a:spcPts val="0"/>
                </a:spcBef>
                <a:spcAft>
                  <a:spcPts val="0"/>
                </a:spcAft>
                <a:buClrTx/>
                <a:buSzTx/>
                <a:buFontTx/>
                <a:buNone/>
                <a:tabLst/>
                <a:defRPr/>
              </a:pPr>
              <a:t>17</a:t>
            </a:fld>
            <a:endParaRPr kumimoji="0" lang="en-US"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Tree>
    <p:extLst>
      <p:ext uri="{BB962C8B-B14F-4D97-AF65-F5344CB8AC3E}">
        <p14:creationId xmlns:p14="http://schemas.microsoft.com/office/powerpoint/2010/main" val="102573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584149" eaLnBrk="1" fontAlgn="auto" latinLnBrk="0" hangingPunct="1">
              <a:lnSpc>
                <a:spcPct val="100000"/>
              </a:lnSpc>
              <a:spcBef>
                <a:spcPts val="0"/>
              </a:spcBef>
              <a:spcAft>
                <a:spcPts val="0"/>
              </a:spcAft>
              <a:buClrTx/>
              <a:buSzTx/>
              <a:buFontTx/>
              <a:buNone/>
              <a:tabLst/>
              <a:defRPr/>
            </a:pPr>
            <a:fld id="{9783EB3D-BD0C-E045-8A16-FE09F5E48233}" type="slidenum">
              <a:rPr kumimoji="0" lang="en-US" sz="1200" b="0" i="0" u="none" strike="noStrike" kern="0" cap="none" spc="0" normalizeH="0" baseline="0" noProof="0" smtClean="0">
                <a:ln>
                  <a:noFill/>
                </a:ln>
                <a:solidFill>
                  <a:srgbClr val="FFFFFF"/>
                </a:solidFill>
                <a:effectLst/>
                <a:uLnTx/>
                <a:uFillTx/>
                <a:latin typeface="Calibri"/>
                <a:ea typeface="+mn-ea"/>
                <a:cs typeface="+mn-cs"/>
                <a:sym typeface="Helvetica Light"/>
              </a:rPr>
              <a:pPr marL="0" marR="0" lvl="0" indent="0" algn="r" defTabSz="584149" eaLnBrk="1" fontAlgn="auto" latinLnBrk="0" hangingPunct="1">
                <a:lnSpc>
                  <a:spcPct val="100000"/>
                </a:lnSpc>
                <a:spcBef>
                  <a:spcPts val="0"/>
                </a:spcBef>
                <a:spcAft>
                  <a:spcPts val="0"/>
                </a:spcAft>
                <a:buClrTx/>
                <a:buSzTx/>
                <a:buFontTx/>
                <a:buNone/>
                <a:tabLst/>
                <a:defRPr/>
              </a:pPr>
              <a:t>18</a:t>
            </a:fld>
            <a:endParaRPr kumimoji="0" lang="en-US"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Tree>
    <p:extLst>
      <p:ext uri="{BB962C8B-B14F-4D97-AF65-F5344CB8AC3E}">
        <p14:creationId xmlns:p14="http://schemas.microsoft.com/office/powerpoint/2010/main" val="753406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584149" eaLnBrk="1" fontAlgn="auto" latinLnBrk="0" hangingPunct="1">
              <a:lnSpc>
                <a:spcPct val="100000"/>
              </a:lnSpc>
              <a:spcBef>
                <a:spcPts val="0"/>
              </a:spcBef>
              <a:spcAft>
                <a:spcPts val="0"/>
              </a:spcAft>
              <a:buClrTx/>
              <a:buSzTx/>
              <a:buFontTx/>
              <a:buNone/>
              <a:tabLst/>
              <a:defRPr/>
            </a:pPr>
            <a:fld id="{9783EB3D-BD0C-E045-8A16-FE09F5E48233}" type="slidenum">
              <a:rPr kumimoji="0" lang="en-US" sz="1200" b="0" i="0" u="none" strike="noStrike" kern="0" cap="none" spc="0" normalizeH="0" baseline="0" noProof="0" smtClean="0">
                <a:ln>
                  <a:noFill/>
                </a:ln>
                <a:solidFill>
                  <a:srgbClr val="FFFFFF"/>
                </a:solidFill>
                <a:effectLst/>
                <a:uLnTx/>
                <a:uFillTx/>
                <a:latin typeface="Calibri"/>
                <a:ea typeface="+mn-ea"/>
                <a:cs typeface="+mn-cs"/>
                <a:sym typeface="Helvetica Light"/>
              </a:rPr>
              <a:pPr marL="0" marR="0" lvl="0" indent="0" algn="r" defTabSz="584149" eaLnBrk="1" fontAlgn="auto" latinLnBrk="0" hangingPunct="1">
                <a:lnSpc>
                  <a:spcPct val="100000"/>
                </a:lnSpc>
                <a:spcBef>
                  <a:spcPts val="0"/>
                </a:spcBef>
                <a:spcAft>
                  <a:spcPts val="0"/>
                </a:spcAft>
                <a:buClrTx/>
                <a:buSzTx/>
                <a:buFontTx/>
                <a:buNone/>
                <a:tabLst/>
                <a:defRPr/>
              </a:pPr>
              <a:t>19</a:t>
            </a:fld>
            <a:endParaRPr kumimoji="0" lang="en-US"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Tree>
    <p:extLst>
      <p:ext uri="{BB962C8B-B14F-4D97-AF65-F5344CB8AC3E}">
        <p14:creationId xmlns:p14="http://schemas.microsoft.com/office/powerpoint/2010/main" val="428079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161" eaLnBrk="1" fontAlgn="auto" latinLnBrk="0" hangingPunct="1">
              <a:lnSpc>
                <a:spcPct val="125000"/>
              </a:lnSpc>
              <a:spcBef>
                <a:spcPts val="0"/>
              </a:spcBef>
              <a:spcAft>
                <a:spcPts val="0"/>
              </a:spcAft>
              <a:buClrTx/>
              <a:buSzTx/>
              <a:buFontTx/>
              <a:buNone/>
              <a:tabLst/>
              <a:defRPr/>
            </a:pPr>
            <a:r>
              <a:rPr lang="en-US" sz="3200" b="1" dirty="0">
                <a:solidFill>
                  <a:schemeClr val="tx2"/>
                </a:solidFill>
                <a:latin typeface="Avenir Roman"/>
                <a:cs typeface="Helvetica"/>
                <a:sym typeface="Avenir Roman"/>
              </a:rPr>
              <a:t>Could this matter in normal email?</a:t>
            </a:r>
            <a:endParaRPr lang="en-US" b="1" dirty="0">
              <a:solidFill>
                <a:schemeClr val="tx2"/>
              </a:solidFill>
              <a:latin typeface="Helvetica"/>
              <a:cs typeface="Helvetica"/>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584149" eaLnBrk="1" fontAlgn="auto" latinLnBrk="0" hangingPunct="1">
              <a:lnSpc>
                <a:spcPct val="100000"/>
              </a:lnSpc>
              <a:spcBef>
                <a:spcPts val="0"/>
              </a:spcBef>
              <a:spcAft>
                <a:spcPts val="0"/>
              </a:spcAft>
              <a:buClrTx/>
              <a:buSzTx/>
              <a:buFontTx/>
              <a:buNone/>
              <a:tabLst/>
              <a:defRPr/>
            </a:pPr>
            <a:fld id="{9783EB3D-BD0C-E045-8A16-FE09F5E48233}" type="slidenum">
              <a:rPr kumimoji="0" lang="en-US" sz="1200" b="0" i="0" u="none" strike="noStrike" kern="0" cap="none" spc="0" normalizeH="0" baseline="0" noProof="0" smtClean="0">
                <a:ln>
                  <a:noFill/>
                </a:ln>
                <a:solidFill>
                  <a:srgbClr val="FFFFFF"/>
                </a:solidFill>
                <a:effectLst/>
                <a:uLnTx/>
                <a:uFillTx/>
                <a:latin typeface="Calibri"/>
                <a:ea typeface="+mn-ea"/>
                <a:cs typeface="+mn-cs"/>
                <a:sym typeface="Helvetica Light"/>
              </a:rPr>
              <a:pPr marL="0" marR="0" lvl="0" indent="0" algn="r" defTabSz="584149" eaLnBrk="1" fontAlgn="auto" latinLnBrk="0" hangingPunct="1">
                <a:lnSpc>
                  <a:spcPct val="100000"/>
                </a:lnSpc>
                <a:spcBef>
                  <a:spcPts val="0"/>
                </a:spcBef>
                <a:spcAft>
                  <a:spcPts val="0"/>
                </a:spcAft>
                <a:buClrTx/>
                <a:buSzTx/>
                <a:buFontTx/>
                <a:buNone/>
                <a:tabLst/>
                <a:defRPr/>
              </a:pPr>
              <a:t>20</a:t>
            </a:fld>
            <a:endParaRPr kumimoji="0" lang="en-US"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Tree>
    <p:extLst>
      <p:ext uri="{BB962C8B-B14F-4D97-AF65-F5344CB8AC3E}">
        <p14:creationId xmlns:p14="http://schemas.microsoft.com/office/powerpoint/2010/main" val="616852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457161" rtl="0">
              <a:lnSpc>
                <a:spcPct val="125000"/>
              </a:lnSpc>
            </a:pPr>
            <a:endParaRPr lang="en-US" dirty="0"/>
          </a:p>
        </p:txBody>
      </p:sp>
    </p:spTree>
    <p:extLst>
      <p:ext uri="{BB962C8B-B14F-4D97-AF65-F5344CB8AC3E}">
        <p14:creationId xmlns:p14="http://schemas.microsoft.com/office/powerpoint/2010/main" val="33595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584149" eaLnBrk="1" fontAlgn="auto" latinLnBrk="0" hangingPunct="1">
              <a:lnSpc>
                <a:spcPct val="100000"/>
              </a:lnSpc>
              <a:spcBef>
                <a:spcPts val="0"/>
              </a:spcBef>
              <a:spcAft>
                <a:spcPts val="0"/>
              </a:spcAft>
              <a:buClrTx/>
              <a:buSzTx/>
              <a:buFontTx/>
              <a:buNone/>
              <a:tabLst/>
              <a:defRPr/>
            </a:pPr>
            <a:fld id="{9783EB3D-BD0C-E045-8A16-FE09F5E48233}" type="slidenum">
              <a:rPr kumimoji="0" lang="en-US" sz="1200" b="0" i="0" u="none" strike="noStrike" kern="0" cap="none" spc="0" normalizeH="0" baseline="0" noProof="0" smtClean="0">
                <a:ln>
                  <a:noFill/>
                </a:ln>
                <a:solidFill>
                  <a:srgbClr val="FFFFFF"/>
                </a:solidFill>
                <a:effectLst/>
                <a:uLnTx/>
                <a:uFillTx/>
                <a:latin typeface="Calibri"/>
                <a:ea typeface="+mn-ea"/>
                <a:cs typeface="+mn-cs"/>
                <a:sym typeface="Helvetica Light"/>
              </a:rPr>
              <a:pPr marL="0" marR="0" lvl="0" indent="0" algn="r" defTabSz="584149" eaLnBrk="1" fontAlgn="auto" latinLnBrk="0" hangingPunct="1">
                <a:lnSpc>
                  <a:spcPct val="100000"/>
                </a:lnSpc>
                <a:spcBef>
                  <a:spcPts val="0"/>
                </a:spcBef>
                <a:spcAft>
                  <a:spcPts val="0"/>
                </a:spcAft>
                <a:buClrTx/>
                <a:buSzTx/>
                <a:buFontTx/>
                <a:buNone/>
                <a:tabLst/>
                <a:defRPr/>
              </a:pPr>
              <a:t>22</a:t>
            </a:fld>
            <a:endParaRPr kumimoji="0" lang="en-US"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Tree>
    <p:extLst>
      <p:ext uri="{BB962C8B-B14F-4D97-AF65-F5344CB8AC3E}">
        <p14:creationId xmlns:p14="http://schemas.microsoft.com/office/powerpoint/2010/main" val="2381457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584149" eaLnBrk="1" fontAlgn="auto" latinLnBrk="0" hangingPunct="1">
              <a:lnSpc>
                <a:spcPct val="100000"/>
              </a:lnSpc>
              <a:spcBef>
                <a:spcPts val="0"/>
              </a:spcBef>
              <a:spcAft>
                <a:spcPts val="0"/>
              </a:spcAft>
              <a:buClrTx/>
              <a:buSzTx/>
              <a:buFontTx/>
              <a:buNone/>
              <a:tabLst/>
              <a:defRPr/>
            </a:pPr>
            <a:fld id="{9783EB3D-BD0C-E045-8A16-FE09F5E48233}" type="slidenum">
              <a:rPr kumimoji="0" lang="en-US" sz="1200" b="0" i="0" u="none" strike="noStrike" kern="0" cap="none" spc="0" normalizeH="0" baseline="0" noProof="0" smtClean="0">
                <a:ln>
                  <a:noFill/>
                </a:ln>
                <a:solidFill>
                  <a:srgbClr val="FFFFFF"/>
                </a:solidFill>
                <a:effectLst/>
                <a:uLnTx/>
                <a:uFillTx/>
                <a:latin typeface="Calibri"/>
                <a:ea typeface="+mn-ea"/>
                <a:cs typeface="+mn-cs"/>
                <a:sym typeface="Helvetica Light"/>
              </a:rPr>
              <a:pPr marL="0" marR="0" lvl="0" indent="0" algn="r" defTabSz="584149" eaLnBrk="1" fontAlgn="auto" latinLnBrk="0" hangingPunct="1">
                <a:lnSpc>
                  <a:spcPct val="100000"/>
                </a:lnSpc>
                <a:spcBef>
                  <a:spcPts val="0"/>
                </a:spcBef>
                <a:spcAft>
                  <a:spcPts val="0"/>
                </a:spcAft>
                <a:buClrTx/>
                <a:buSzTx/>
                <a:buFontTx/>
                <a:buNone/>
                <a:tabLst/>
                <a:defRPr/>
              </a:pPr>
              <a:t>23</a:t>
            </a:fld>
            <a:endParaRPr kumimoji="0" lang="en-US"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Tree>
    <p:extLst>
      <p:ext uri="{BB962C8B-B14F-4D97-AF65-F5344CB8AC3E}">
        <p14:creationId xmlns:p14="http://schemas.microsoft.com/office/powerpoint/2010/main" val="4263995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584149" eaLnBrk="1" fontAlgn="auto" latinLnBrk="0" hangingPunct="1">
              <a:lnSpc>
                <a:spcPct val="100000"/>
              </a:lnSpc>
              <a:spcBef>
                <a:spcPts val="0"/>
              </a:spcBef>
              <a:spcAft>
                <a:spcPts val="0"/>
              </a:spcAft>
              <a:buClrTx/>
              <a:buSzTx/>
              <a:buFontTx/>
              <a:buNone/>
              <a:tabLst/>
              <a:defRPr/>
            </a:pPr>
            <a:fld id="{9783EB3D-BD0C-E045-8A16-FE09F5E48233}" type="slidenum">
              <a:rPr kumimoji="0" lang="en-US" sz="1200" b="0" i="0" u="none" strike="noStrike" kern="0" cap="none" spc="0" normalizeH="0" baseline="0" noProof="0" smtClean="0">
                <a:ln>
                  <a:noFill/>
                </a:ln>
                <a:solidFill>
                  <a:srgbClr val="FFFFFF"/>
                </a:solidFill>
                <a:effectLst/>
                <a:uLnTx/>
                <a:uFillTx/>
                <a:latin typeface="Calibri"/>
                <a:ea typeface="+mn-ea"/>
                <a:cs typeface="+mn-cs"/>
                <a:sym typeface="Helvetica Light"/>
              </a:rPr>
              <a:pPr marL="0" marR="0" lvl="0" indent="0" algn="r" defTabSz="584149" eaLnBrk="1" fontAlgn="auto" latinLnBrk="0" hangingPunct="1">
                <a:lnSpc>
                  <a:spcPct val="100000"/>
                </a:lnSpc>
                <a:spcBef>
                  <a:spcPts val="0"/>
                </a:spcBef>
                <a:spcAft>
                  <a:spcPts val="0"/>
                </a:spcAft>
                <a:buClrTx/>
                <a:buSzTx/>
                <a:buFontTx/>
                <a:buNone/>
                <a:tabLst/>
                <a:defRPr/>
              </a:pPr>
              <a:t>24</a:t>
            </a:fld>
            <a:endParaRPr kumimoji="0" lang="en-US"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Tree>
    <p:extLst>
      <p:ext uri="{BB962C8B-B14F-4D97-AF65-F5344CB8AC3E}">
        <p14:creationId xmlns:p14="http://schemas.microsoft.com/office/powerpoint/2010/main" val="2792114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0"/>
              </a:defRPr>
            </a:lvl9pPr>
          </a:lstStyle>
          <a:p>
            <a:pPr eaLnBrk="1" hangingPunct="1"/>
            <a:fld id="{394616DD-7AF7-3240-B900-D9BFC11F94DC}" type="slidenum">
              <a:rPr lang="en-US" sz="1200">
                <a:solidFill>
                  <a:schemeClr val="tx2"/>
                </a:solidFill>
              </a:rPr>
              <a:pPr eaLnBrk="1" hangingPunct="1"/>
              <a:t>3</a:t>
            </a:fld>
            <a:endParaRPr lang="en-US" sz="1200">
              <a:solidFill>
                <a:schemeClr val="tx2"/>
              </a:solidFill>
            </a:endParaRPr>
          </a:p>
        </p:txBody>
      </p:sp>
      <p:sp>
        <p:nvSpPr>
          <p:cNvPr id="70658" name="Rectangle 2"/>
          <p:cNvSpPr>
            <a:spLocks noGrp="1" noRot="1" noChangeAspect="1" noChangeArrowheads="1" noTextEdit="1"/>
          </p:cNvSpPr>
          <p:nvPr>
            <p:ph type="sldImg"/>
          </p:nvPr>
        </p:nvSpPr>
        <p:spPr>
          <a:xfrm>
            <a:off x="382588" y="685800"/>
            <a:ext cx="6096000" cy="3429000"/>
          </a:xfrm>
          <a:ln/>
        </p:spPr>
      </p:sp>
      <p:sp>
        <p:nvSpPr>
          <p:cNvPr id="7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415837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584149" eaLnBrk="1" fontAlgn="auto" latinLnBrk="0" hangingPunct="1">
              <a:lnSpc>
                <a:spcPct val="100000"/>
              </a:lnSpc>
              <a:spcBef>
                <a:spcPts val="0"/>
              </a:spcBef>
              <a:spcAft>
                <a:spcPts val="0"/>
              </a:spcAft>
              <a:buClrTx/>
              <a:buSzTx/>
              <a:buFontTx/>
              <a:buNone/>
              <a:tabLst/>
              <a:defRPr/>
            </a:pPr>
            <a:fld id="{9783EB3D-BD0C-E045-8A16-FE09F5E48233}" type="slidenum">
              <a:rPr kumimoji="0" lang="en-US" sz="1200" b="0" i="0" u="none" strike="noStrike" kern="0" cap="none" spc="0" normalizeH="0" baseline="0" noProof="0" smtClean="0">
                <a:ln>
                  <a:noFill/>
                </a:ln>
                <a:solidFill>
                  <a:srgbClr val="FFFFFF"/>
                </a:solidFill>
                <a:effectLst/>
                <a:uLnTx/>
                <a:uFillTx/>
                <a:latin typeface="Calibri"/>
                <a:ea typeface="+mn-ea"/>
                <a:cs typeface="+mn-cs"/>
                <a:sym typeface="Helvetica Light"/>
              </a:rPr>
              <a:pPr marL="0" marR="0" lvl="0" indent="0" algn="r" defTabSz="584149" eaLnBrk="1" fontAlgn="auto" latinLnBrk="0" hangingPunct="1">
                <a:lnSpc>
                  <a:spcPct val="100000"/>
                </a:lnSpc>
                <a:spcBef>
                  <a:spcPts val="0"/>
                </a:spcBef>
                <a:spcAft>
                  <a:spcPts val="0"/>
                </a:spcAft>
                <a:buClrTx/>
                <a:buSzTx/>
                <a:buFontTx/>
                <a:buNone/>
                <a:tabLst/>
                <a:defRPr/>
              </a:pPr>
              <a:t>25</a:t>
            </a:fld>
            <a:endParaRPr kumimoji="0" lang="en-US"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Tree>
    <p:extLst>
      <p:ext uri="{BB962C8B-B14F-4D97-AF65-F5344CB8AC3E}">
        <p14:creationId xmlns:p14="http://schemas.microsoft.com/office/powerpoint/2010/main" val="3875777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584149" eaLnBrk="1" fontAlgn="auto" latinLnBrk="0" hangingPunct="1">
              <a:lnSpc>
                <a:spcPct val="100000"/>
              </a:lnSpc>
              <a:spcBef>
                <a:spcPts val="0"/>
              </a:spcBef>
              <a:spcAft>
                <a:spcPts val="0"/>
              </a:spcAft>
              <a:buClrTx/>
              <a:buSzTx/>
              <a:buFontTx/>
              <a:buNone/>
              <a:tabLst/>
              <a:defRPr/>
            </a:pPr>
            <a:fld id="{9783EB3D-BD0C-E045-8A16-FE09F5E48233}" type="slidenum">
              <a:rPr kumimoji="0" lang="en-US" sz="1200" b="0" i="0" u="none" strike="noStrike" kern="0" cap="none" spc="0" normalizeH="0" baseline="0" noProof="0" smtClean="0">
                <a:ln>
                  <a:noFill/>
                </a:ln>
                <a:solidFill>
                  <a:srgbClr val="FFFFFF"/>
                </a:solidFill>
                <a:effectLst/>
                <a:uLnTx/>
                <a:uFillTx/>
                <a:latin typeface="Calibri"/>
                <a:ea typeface="+mn-ea"/>
                <a:cs typeface="+mn-cs"/>
                <a:sym typeface="Helvetica Light"/>
              </a:rPr>
              <a:pPr marL="0" marR="0" lvl="0" indent="0" algn="r" defTabSz="584149" eaLnBrk="1" fontAlgn="auto" latinLnBrk="0" hangingPunct="1">
                <a:lnSpc>
                  <a:spcPct val="100000"/>
                </a:lnSpc>
                <a:spcBef>
                  <a:spcPts val="0"/>
                </a:spcBef>
                <a:spcAft>
                  <a:spcPts val="0"/>
                </a:spcAft>
                <a:buClrTx/>
                <a:buSzTx/>
                <a:buFontTx/>
                <a:buNone/>
                <a:tabLst/>
                <a:defRPr/>
              </a:pPr>
              <a:t>26</a:t>
            </a:fld>
            <a:endParaRPr kumimoji="0" lang="en-US"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Tree>
    <p:extLst>
      <p:ext uri="{BB962C8B-B14F-4D97-AF65-F5344CB8AC3E}">
        <p14:creationId xmlns:p14="http://schemas.microsoft.com/office/powerpoint/2010/main" val="3866654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584149" eaLnBrk="1" fontAlgn="auto" latinLnBrk="0" hangingPunct="1">
              <a:lnSpc>
                <a:spcPct val="100000"/>
              </a:lnSpc>
              <a:spcBef>
                <a:spcPts val="0"/>
              </a:spcBef>
              <a:spcAft>
                <a:spcPts val="0"/>
              </a:spcAft>
              <a:buClrTx/>
              <a:buSzTx/>
              <a:buFontTx/>
              <a:buNone/>
              <a:tabLst/>
              <a:defRPr/>
            </a:pPr>
            <a:fld id="{9783EB3D-BD0C-E045-8A16-FE09F5E48233}" type="slidenum">
              <a:rPr kumimoji="0" lang="en-US" sz="1200" b="0" i="0" u="none" strike="noStrike" kern="0" cap="none" spc="0" normalizeH="0" baseline="0" noProof="0" smtClean="0">
                <a:ln>
                  <a:noFill/>
                </a:ln>
                <a:solidFill>
                  <a:srgbClr val="FFFFFF"/>
                </a:solidFill>
                <a:effectLst/>
                <a:uLnTx/>
                <a:uFillTx/>
                <a:latin typeface="Calibri"/>
                <a:ea typeface="+mn-ea"/>
                <a:cs typeface="+mn-cs"/>
                <a:sym typeface="Helvetica Light"/>
              </a:rPr>
              <a:pPr marL="0" marR="0" lvl="0" indent="0" algn="r" defTabSz="584149" eaLnBrk="1" fontAlgn="auto" latinLnBrk="0" hangingPunct="1">
                <a:lnSpc>
                  <a:spcPct val="100000"/>
                </a:lnSpc>
                <a:spcBef>
                  <a:spcPts val="0"/>
                </a:spcBef>
                <a:spcAft>
                  <a:spcPts val="0"/>
                </a:spcAft>
                <a:buClrTx/>
                <a:buSzTx/>
                <a:buFontTx/>
                <a:buNone/>
                <a:tabLst/>
                <a:defRPr/>
              </a:pPr>
              <a:t>27</a:t>
            </a:fld>
            <a:endParaRPr kumimoji="0" lang="en-US"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Tree>
    <p:extLst>
      <p:ext uri="{BB962C8B-B14F-4D97-AF65-F5344CB8AC3E}">
        <p14:creationId xmlns:p14="http://schemas.microsoft.com/office/powerpoint/2010/main" val="2181337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584149" eaLnBrk="1" fontAlgn="auto" latinLnBrk="0" hangingPunct="1">
              <a:lnSpc>
                <a:spcPct val="100000"/>
              </a:lnSpc>
              <a:spcBef>
                <a:spcPts val="0"/>
              </a:spcBef>
              <a:spcAft>
                <a:spcPts val="0"/>
              </a:spcAft>
              <a:buClrTx/>
              <a:buSzTx/>
              <a:buFontTx/>
              <a:buNone/>
              <a:tabLst/>
              <a:defRPr/>
            </a:pPr>
            <a:fld id="{9783EB3D-BD0C-E045-8A16-FE09F5E48233}" type="slidenum">
              <a:rPr kumimoji="0" lang="en-US" sz="1200" b="0" i="0" u="none" strike="noStrike" kern="0" cap="none" spc="0" normalizeH="0" baseline="0" noProof="0" smtClean="0">
                <a:ln>
                  <a:noFill/>
                </a:ln>
                <a:solidFill>
                  <a:srgbClr val="FFFFFF"/>
                </a:solidFill>
                <a:effectLst/>
                <a:uLnTx/>
                <a:uFillTx/>
                <a:latin typeface="Calibri"/>
                <a:ea typeface="+mn-ea"/>
                <a:cs typeface="+mn-cs"/>
                <a:sym typeface="Helvetica Light"/>
              </a:rPr>
              <a:pPr marL="0" marR="0" lvl="0" indent="0" algn="r" defTabSz="584149" eaLnBrk="1" fontAlgn="auto" latinLnBrk="0" hangingPunct="1">
                <a:lnSpc>
                  <a:spcPct val="100000"/>
                </a:lnSpc>
                <a:spcBef>
                  <a:spcPts val="0"/>
                </a:spcBef>
                <a:spcAft>
                  <a:spcPts val="0"/>
                </a:spcAft>
                <a:buClrTx/>
                <a:buSzTx/>
                <a:buFontTx/>
                <a:buNone/>
                <a:tabLst/>
                <a:defRPr/>
              </a:pPr>
              <a:t>28</a:t>
            </a:fld>
            <a:endParaRPr kumimoji="0" lang="en-US"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Tree>
    <p:extLst>
      <p:ext uri="{BB962C8B-B14F-4D97-AF65-F5344CB8AC3E}">
        <p14:creationId xmlns:p14="http://schemas.microsoft.com/office/powerpoint/2010/main" val="3342265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xfrm>
            <a:off x="3885903" y="8687405"/>
            <a:ext cx="2972097" cy="45659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93" tIns="43247" rIns="86493" bIns="43247"/>
          <a:lstStyle>
            <a:lvl1pPr defTabSz="914485" eaLnBrk="0" hangingPunct="0">
              <a:defRPr sz="1500" b="1">
                <a:solidFill>
                  <a:schemeClr val="tx1"/>
                </a:solidFill>
                <a:latin typeface="Arial" charset="0"/>
                <a:ea typeface="ＭＳ Ｐゴシック" charset="0"/>
                <a:cs typeface="Times New Roman" charset="0"/>
              </a:defRPr>
            </a:lvl1pPr>
            <a:lvl2pPr marL="35879619" indent="-35447153" defTabSz="914485" eaLnBrk="0" hangingPunct="0">
              <a:defRPr sz="1500" b="1">
                <a:solidFill>
                  <a:schemeClr val="tx1"/>
                </a:solidFill>
                <a:latin typeface="Arial" charset="0"/>
                <a:ea typeface="Times New Roman" charset="0"/>
                <a:cs typeface="Times New Roman" charset="0"/>
              </a:defRPr>
            </a:lvl2pPr>
            <a:lvl3pPr eaLnBrk="0" hangingPunct="0">
              <a:defRPr sz="1500" b="1">
                <a:solidFill>
                  <a:schemeClr val="tx1"/>
                </a:solidFill>
                <a:latin typeface="Arial" charset="0"/>
                <a:ea typeface="Times New Roman" charset="0"/>
                <a:cs typeface="Times New Roman" charset="0"/>
              </a:defRPr>
            </a:lvl3pPr>
            <a:lvl4pPr eaLnBrk="0" hangingPunct="0">
              <a:defRPr sz="1500" b="1">
                <a:solidFill>
                  <a:schemeClr val="tx1"/>
                </a:solidFill>
                <a:latin typeface="Arial" charset="0"/>
                <a:ea typeface="Times New Roman" charset="0"/>
                <a:cs typeface="Times New Roman" charset="0"/>
              </a:defRPr>
            </a:lvl4pPr>
            <a:lvl5pPr eaLnBrk="0" hangingPunct="0">
              <a:defRPr sz="1500" b="1">
                <a:solidFill>
                  <a:schemeClr val="tx1"/>
                </a:solidFill>
                <a:latin typeface="Arial" charset="0"/>
                <a:ea typeface="Times New Roman" charset="0"/>
                <a:cs typeface="Times New Roman" charset="0"/>
              </a:defRPr>
            </a:lvl5pPr>
            <a:lvl6pPr marL="432465" eaLnBrk="0" fontAlgn="base" hangingPunct="0">
              <a:spcBef>
                <a:spcPct val="0"/>
              </a:spcBef>
              <a:spcAft>
                <a:spcPct val="0"/>
              </a:spcAft>
              <a:defRPr sz="1500" b="1">
                <a:solidFill>
                  <a:schemeClr val="tx1"/>
                </a:solidFill>
                <a:latin typeface="Arial" charset="0"/>
                <a:ea typeface="Times New Roman" charset="0"/>
                <a:cs typeface="Times New Roman" charset="0"/>
              </a:defRPr>
            </a:lvl6pPr>
            <a:lvl7pPr marL="864931" eaLnBrk="0" fontAlgn="base" hangingPunct="0">
              <a:spcBef>
                <a:spcPct val="0"/>
              </a:spcBef>
              <a:spcAft>
                <a:spcPct val="0"/>
              </a:spcAft>
              <a:defRPr sz="1500" b="1">
                <a:solidFill>
                  <a:schemeClr val="tx1"/>
                </a:solidFill>
                <a:latin typeface="Arial" charset="0"/>
                <a:ea typeface="Times New Roman" charset="0"/>
                <a:cs typeface="Times New Roman" charset="0"/>
              </a:defRPr>
            </a:lvl7pPr>
            <a:lvl8pPr marL="1297396" eaLnBrk="0" fontAlgn="base" hangingPunct="0">
              <a:spcBef>
                <a:spcPct val="0"/>
              </a:spcBef>
              <a:spcAft>
                <a:spcPct val="0"/>
              </a:spcAft>
              <a:defRPr sz="1500" b="1">
                <a:solidFill>
                  <a:schemeClr val="tx1"/>
                </a:solidFill>
                <a:latin typeface="Arial" charset="0"/>
                <a:ea typeface="Times New Roman" charset="0"/>
                <a:cs typeface="Times New Roman" charset="0"/>
              </a:defRPr>
            </a:lvl8pPr>
            <a:lvl9pPr marL="1729862" eaLnBrk="0" fontAlgn="base" hangingPunct="0">
              <a:spcBef>
                <a:spcPct val="0"/>
              </a:spcBef>
              <a:spcAft>
                <a:spcPct val="0"/>
              </a:spcAft>
              <a:defRPr sz="1500" b="1">
                <a:solidFill>
                  <a:schemeClr val="tx1"/>
                </a:solidFill>
                <a:latin typeface="Arial" charset="0"/>
                <a:ea typeface="Times New Roman" charset="0"/>
                <a:cs typeface="Times New Roman" charset="0"/>
              </a:defRPr>
            </a:lvl9pPr>
          </a:lstStyle>
          <a:p>
            <a:pPr eaLnBrk="1" hangingPunct="1"/>
            <a:fld id="{58AD2899-8D7C-EA42-87E6-1893D4F79E1D}" type="slidenum">
              <a:rPr lang="en-US" sz="1200" b="0">
                <a:solidFill>
                  <a:srgbClr val="1F497D"/>
                </a:solidFill>
              </a:rPr>
              <a:pPr eaLnBrk="1" hangingPunct="1"/>
              <a:t>31</a:t>
            </a:fld>
            <a:endParaRPr lang="en-US" sz="1200" b="0">
              <a:solidFill>
                <a:srgbClr val="1F497D"/>
              </a:solidFill>
            </a:endParaRPr>
          </a:p>
        </p:txBody>
      </p:sp>
      <p:sp>
        <p:nvSpPr>
          <p:cNvPr id="19459" name="Rectangle 2"/>
          <p:cNvSpPr>
            <a:spLocks noGrp="1" noRot="1" noChangeAspect="1" noChangeArrowheads="1" noTextEdit="1"/>
          </p:cNvSpPr>
          <p:nvPr>
            <p:ph type="sldImg"/>
          </p:nvPr>
        </p:nvSpPr>
        <p:spPr>
          <a:xfrm>
            <a:off x="382588" y="685800"/>
            <a:ext cx="6092825" cy="3427413"/>
          </a:xfrm>
          <a:ln/>
        </p:spPr>
      </p:sp>
      <p:sp>
        <p:nvSpPr>
          <p:cNvPr id="19460" name="Rectangle 3"/>
          <p:cNvSpPr>
            <a:spLocks noGrp="1" noChangeArrowheads="1"/>
          </p:cNvSpPr>
          <p:nvPr>
            <p:ph type="body" idx="1"/>
          </p:nvPr>
        </p:nvSpPr>
        <p:spPr>
          <a:xfrm>
            <a:off x="915294" y="4342191"/>
            <a:ext cx="5027414" cy="41154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93" tIns="43247" rIns="86493" bIns="43247"/>
          <a:lstStyle/>
          <a:p>
            <a:pPr eaLnBrk="1" hangingPunct="1"/>
            <a:r>
              <a:rPr lang="en-US" sz="1800" b="1" dirty="0"/>
              <a:t>Years ago, I began working to create technology that could help us better measure, understand and communicate emotion.  </a:t>
            </a:r>
          </a:p>
          <a:p>
            <a:pPr eaLnBrk="1" hangingPunct="1"/>
            <a:endParaRPr lang="en-US" sz="1800" b="1" dirty="0"/>
          </a:p>
          <a:p>
            <a:pPr eaLnBrk="1" hangingPunct="1"/>
            <a:r>
              <a:rPr lang="en-US" sz="1800" b="1" dirty="0"/>
              <a:t>…</a:t>
            </a:r>
          </a:p>
          <a:p>
            <a:pPr eaLnBrk="1" hangingPunct="1"/>
            <a:endParaRPr lang="en-US" sz="1800" b="1" dirty="0"/>
          </a:p>
        </p:txBody>
      </p:sp>
    </p:spTree>
    <p:extLst>
      <p:ext uri="{BB962C8B-B14F-4D97-AF65-F5344CB8AC3E}">
        <p14:creationId xmlns:p14="http://schemas.microsoft.com/office/powerpoint/2010/main" val="1593676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DF59AD0-756A-A64C-9C5C-52006BACFDA7}" type="slidenum">
              <a:rPr lang="en-US" smtClean="0"/>
              <a:pPr/>
              <a:t>34</a:t>
            </a:fld>
            <a:endParaRPr lang="en-US" dirty="0"/>
          </a:p>
        </p:txBody>
      </p:sp>
    </p:spTree>
    <p:extLst>
      <p:ext uri="{BB962C8B-B14F-4D97-AF65-F5344CB8AC3E}">
        <p14:creationId xmlns:p14="http://schemas.microsoft.com/office/powerpoint/2010/main" val="157995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0"/>
              </a:defRPr>
            </a:lvl9pPr>
          </a:lstStyle>
          <a:p>
            <a:pPr eaLnBrk="1" hangingPunct="1"/>
            <a:fld id="{394616DD-7AF7-3240-B900-D9BFC11F94DC}" type="slidenum">
              <a:rPr lang="en-US" sz="1200">
                <a:solidFill>
                  <a:schemeClr val="tx2"/>
                </a:solidFill>
              </a:rPr>
              <a:pPr eaLnBrk="1" hangingPunct="1"/>
              <a:t>4</a:t>
            </a:fld>
            <a:endParaRPr lang="en-US" sz="1200">
              <a:solidFill>
                <a:schemeClr val="tx2"/>
              </a:solidFill>
            </a:endParaRPr>
          </a:p>
        </p:txBody>
      </p:sp>
      <p:sp>
        <p:nvSpPr>
          <p:cNvPr id="70658" name="Rectangle 2"/>
          <p:cNvSpPr>
            <a:spLocks noGrp="1" noRot="1" noChangeAspect="1" noChangeArrowheads="1" noTextEdit="1"/>
          </p:cNvSpPr>
          <p:nvPr>
            <p:ph type="sldImg"/>
          </p:nvPr>
        </p:nvSpPr>
        <p:spPr>
          <a:xfrm>
            <a:off x="382588" y="685800"/>
            <a:ext cx="6096000" cy="3429000"/>
          </a:xfrm>
          <a:ln/>
        </p:spPr>
      </p:sp>
      <p:sp>
        <p:nvSpPr>
          <p:cNvPr id="7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625032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0"/>
              </a:defRPr>
            </a:lvl9pPr>
          </a:lstStyle>
          <a:p>
            <a:pPr eaLnBrk="1" hangingPunct="1"/>
            <a:fld id="{394616DD-7AF7-3240-B900-D9BFC11F94DC}" type="slidenum">
              <a:rPr lang="en-US" sz="1200">
                <a:solidFill>
                  <a:schemeClr val="tx2"/>
                </a:solidFill>
              </a:rPr>
              <a:pPr eaLnBrk="1" hangingPunct="1"/>
              <a:t>5</a:t>
            </a:fld>
            <a:endParaRPr lang="en-US" sz="1200">
              <a:solidFill>
                <a:schemeClr val="tx2"/>
              </a:solidFill>
            </a:endParaRPr>
          </a:p>
        </p:txBody>
      </p:sp>
      <p:sp>
        <p:nvSpPr>
          <p:cNvPr id="70658" name="Rectangle 2"/>
          <p:cNvSpPr>
            <a:spLocks noGrp="1" noRot="1" noChangeAspect="1" noChangeArrowheads="1" noTextEdit="1"/>
          </p:cNvSpPr>
          <p:nvPr>
            <p:ph type="sldImg"/>
          </p:nvPr>
        </p:nvSpPr>
        <p:spPr>
          <a:xfrm>
            <a:off x="382588" y="685800"/>
            <a:ext cx="6096000" cy="3429000"/>
          </a:xfrm>
          <a:ln/>
        </p:spPr>
      </p:sp>
      <p:sp>
        <p:nvSpPr>
          <p:cNvPr id="7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777903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0"/>
              </a:defRPr>
            </a:lvl9pPr>
          </a:lstStyle>
          <a:p>
            <a:pPr eaLnBrk="1" hangingPunct="1"/>
            <a:fld id="{394616DD-7AF7-3240-B900-D9BFC11F94DC}" type="slidenum">
              <a:rPr lang="en-US" sz="1200">
                <a:solidFill>
                  <a:schemeClr val="tx2"/>
                </a:solidFill>
              </a:rPr>
              <a:pPr eaLnBrk="1" hangingPunct="1"/>
              <a:t>6</a:t>
            </a:fld>
            <a:endParaRPr lang="en-US" sz="1200">
              <a:solidFill>
                <a:schemeClr val="tx2"/>
              </a:solidFill>
            </a:endParaRPr>
          </a:p>
        </p:txBody>
      </p:sp>
      <p:sp>
        <p:nvSpPr>
          <p:cNvPr id="70658" name="Rectangle 2"/>
          <p:cNvSpPr>
            <a:spLocks noGrp="1" noRot="1" noChangeAspect="1" noChangeArrowheads="1" noTextEdit="1"/>
          </p:cNvSpPr>
          <p:nvPr>
            <p:ph type="sldImg"/>
          </p:nvPr>
        </p:nvSpPr>
        <p:spPr>
          <a:xfrm>
            <a:off x="382588" y="685800"/>
            <a:ext cx="6096000" cy="3429000"/>
          </a:xfrm>
          <a:ln/>
        </p:spPr>
      </p:sp>
      <p:sp>
        <p:nvSpPr>
          <p:cNvPr id="7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669091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Just looking at a face doesn’t tell you what somebody feels.</a:t>
            </a:r>
          </a:p>
          <a:p>
            <a:r>
              <a:rPr lang="en-US" dirty="0"/>
              <a:t>Most people say this kid looks surprised.</a:t>
            </a:r>
          </a:p>
          <a:p>
            <a:endParaRPr lang="en-US" dirty="0"/>
          </a:p>
        </p:txBody>
      </p:sp>
      <p:sp>
        <p:nvSpPr>
          <p:cNvPr id="4" name="Slide Number Placeholder 3"/>
          <p:cNvSpPr>
            <a:spLocks noGrp="1"/>
          </p:cNvSpPr>
          <p:nvPr>
            <p:ph type="sldNum" sz="quarter" idx="10"/>
          </p:nvPr>
        </p:nvSpPr>
        <p:spPr/>
        <p:txBody>
          <a:bodyPr/>
          <a:lstStyle/>
          <a:p>
            <a:pPr marL="0" marR="0" lvl="0" indent="0" algn="r" defTabSz="584149" eaLnBrk="1" fontAlgn="auto" latinLnBrk="0" hangingPunct="1">
              <a:lnSpc>
                <a:spcPct val="100000"/>
              </a:lnSpc>
              <a:spcBef>
                <a:spcPts val="0"/>
              </a:spcBef>
              <a:spcAft>
                <a:spcPts val="0"/>
              </a:spcAft>
              <a:buClrTx/>
              <a:buSzTx/>
              <a:buFontTx/>
              <a:buNone/>
              <a:tabLst/>
              <a:defRPr/>
            </a:pPr>
            <a:fld id="{9783EB3D-BD0C-E045-8A16-FE09F5E48233}" type="slidenum">
              <a:rPr kumimoji="0" lang="en-US" sz="1200" b="0" i="0" u="none" strike="noStrike" kern="0" cap="none" spc="0" normalizeH="0" baseline="0" noProof="0" smtClean="0">
                <a:ln>
                  <a:noFill/>
                </a:ln>
                <a:solidFill>
                  <a:srgbClr val="FFFFFF"/>
                </a:solidFill>
                <a:effectLst/>
                <a:uLnTx/>
                <a:uFillTx/>
                <a:latin typeface="Calibri"/>
                <a:ea typeface="+mn-ea"/>
                <a:cs typeface="+mn-cs"/>
                <a:sym typeface="Helvetica Light"/>
              </a:rPr>
              <a:pPr marL="0" marR="0" lvl="0" indent="0" algn="r" defTabSz="584149" eaLnBrk="1" fontAlgn="auto" latinLnBrk="0" hangingPunct="1">
                <a:lnSpc>
                  <a:spcPct val="100000"/>
                </a:lnSpc>
                <a:spcBef>
                  <a:spcPts val="0"/>
                </a:spcBef>
                <a:spcAft>
                  <a:spcPts val="0"/>
                </a:spcAft>
                <a:buClrTx/>
                <a:buSzTx/>
                <a:buFontTx/>
                <a:buNone/>
                <a:tabLst/>
                <a:defRPr/>
              </a:pPr>
              <a:t>9</a:t>
            </a:fld>
            <a:endParaRPr kumimoji="0" lang="en-US"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Tree>
    <p:extLst>
      <p:ext uri="{BB962C8B-B14F-4D97-AF65-F5344CB8AC3E}">
        <p14:creationId xmlns:p14="http://schemas.microsoft.com/office/powerpoint/2010/main" val="779024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computer vision that just looks at faces will label this surprised.</a:t>
            </a:r>
          </a:p>
        </p:txBody>
      </p:sp>
      <p:sp>
        <p:nvSpPr>
          <p:cNvPr id="4" name="Slide Number Placeholder 3"/>
          <p:cNvSpPr>
            <a:spLocks noGrp="1"/>
          </p:cNvSpPr>
          <p:nvPr>
            <p:ph type="sldNum" sz="quarter" idx="10"/>
          </p:nvPr>
        </p:nvSpPr>
        <p:spPr/>
        <p:txBody>
          <a:bodyPr/>
          <a:lstStyle/>
          <a:p>
            <a:pPr marL="0" marR="0" lvl="0" indent="0" algn="r" defTabSz="584149" eaLnBrk="1" fontAlgn="auto" latinLnBrk="0" hangingPunct="1">
              <a:lnSpc>
                <a:spcPct val="100000"/>
              </a:lnSpc>
              <a:spcBef>
                <a:spcPts val="0"/>
              </a:spcBef>
              <a:spcAft>
                <a:spcPts val="0"/>
              </a:spcAft>
              <a:buClrTx/>
              <a:buSzTx/>
              <a:buFontTx/>
              <a:buNone/>
              <a:tabLst/>
              <a:defRPr/>
            </a:pPr>
            <a:fld id="{9783EB3D-BD0C-E045-8A16-FE09F5E48233}" type="slidenum">
              <a:rPr kumimoji="0" lang="en-US" sz="1200" b="0" i="0" u="none" strike="noStrike" kern="0" cap="none" spc="0" normalizeH="0" baseline="0" noProof="0" smtClean="0">
                <a:ln>
                  <a:noFill/>
                </a:ln>
                <a:solidFill>
                  <a:srgbClr val="FFFFFF"/>
                </a:solidFill>
                <a:effectLst/>
                <a:uLnTx/>
                <a:uFillTx/>
                <a:latin typeface="Calibri"/>
                <a:ea typeface="+mn-ea"/>
                <a:cs typeface="+mn-cs"/>
                <a:sym typeface="Helvetica Light"/>
              </a:rPr>
              <a:pPr marL="0" marR="0" lvl="0" indent="0" algn="r" defTabSz="584149" eaLnBrk="1" fontAlgn="auto" latinLnBrk="0" hangingPunct="1">
                <a:lnSpc>
                  <a:spcPct val="100000"/>
                </a:lnSpc>
                <a:spcBef>
                  <a:spcPts val="0"/>
                </a:spcBef>
                <a:spcAft>
                  <a:spcPts val="0"/>
                </a:spcAft>
                <a:buClrTx/>
                <a:buSzTx/>
                <a:buFontTx/>
                <a:buNone/>
                <a:tabLst/>
                <a:defRPr/>
              </a:pPr>
              <a:t>10</a:t>
            </a:fld>
            <a:endParaRPr kumimoji="0" lang="en-US"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Tree>
    <p:extLst>
      <p:ext uri="{BB962C8B-B14F-4D97-AF65-F5344CB8AC3E}">
        <p14:creationId xmlns:p14="http://schemas.microsoft.com/office/powerpoint/2010/main" val="2576512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However, when we look at the whole</a:t>
            </a:r>
            <a:r>
              <a:rPr lang="en-US" baseline="0" dirty="0"/>
              <a:t> scene we understand much better the emotion of the kid.</a:t>
            </a:r>
            <a:endParaRPr lang="en-US" dirty="0"/>
          </a:p>
          <a:p>
            <a:endParaRPr lang="en-US" dirty="0"/>
          </a:p>
          <a:p>
            <a:r>
              <a:rPr lang="en-US" dirty="0"/>
              <a:t>In</a:t>
            </a:r>
            <a:r>
              <a:rPr lang="en-US" baseline="0" dirty="0"/>
              <a:t> work led by </a:t>
            </a:r>
            <a:r>
              <a:rPr lang="en-US" baseline="0" dirty="0" err="1"/>
              <a:t>Agata</a:t>
            </a:r>
            <a:r>
              <a:rPr lang="en-US" baseline="0" dirty="0"/>
              <a:t> in my lab, we are combining scene understanding with emotion recognition, a much harder problem</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584149" eaLnBrk="1" fontAlgn="auto" latinLnBrk="0" hangingPunct="1">
              <a:lnSpc>
                <a:spcPct val="100000"/>
              </a:lnSpc>
              <a:spcBef>
                <a:spcPts val="0"/>
              </a:spcBef>
              <a:spcAft>
                <a:spcPts val="0"/>
              </a:spcAft>
              <a:buClrTx/>
              <a:buSzTx/>
              <a:buFontTx/>
              <a:buNone/>
              <a:tabLst/>
              <a:defRPr/>
            </a:pPr>
            <a:fld id="{9783EB3D-BD0C-E045-8A16-FE09F5E48233}" type="slidenum">
              <a:rPr kumimoji="0" lang="en-US" sz="1200" b="0" i="0" u="none" strike="noStrike" kern="0" cap="none" spc="0" normalizeH="0" baseline="0" noProof="0" smtClean="0">
                <a:ln>
                  <a:noFill/>
                </a:ln>
                <a:solidFill>
                  <a:srgbClr val="FFFFFF"/>
                </a:solidFill>
                <a:effectLst/>
                <a:uLnTx/>
                <a:uFillTx/>
                <a:latin typeface="Calibri"/>
                <a:ea typeface="+mn-ea"/>
                <a:cs typeface="+mn-cs"/>
                <a:sym typeface="Helvetica Light"/>
              </a:rPr>
              <a:pPr marL="0" marR="0" lvl="0" indent="0" algn="r" defTabSz="584149" eaLnBrk="1" fontAlgn="auto" latinLnBrk="0" hangingPunct="1">
                <a:lnSpc>
                  <a:spcPct val="100000"/>
                </a:lnSpc>
                <a:spcBef>
                  <a:spcPts val="0"/>
                </a:spcBef>
                <a:spcAft>
                  <a:spcPts val="0"/>
                </a:spcAft>
                <a:buClrTx/>
                <a:buSzTx/>
                <a:buFontTx/>
                <a:buNone/>
                <a:tabLst/>
                <a:defRPr/>
              </a:pPr>
              <a:t>11</a:t>
            </a:fld>
            <a:endParaRPr kumimoji="0" lang="en-US"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Tree>
    <p:extLst>
      <p:ext uri="{BB962C8B-B14F-4D97-AF65-F5344CB8AC3E}">
        <p14:creationId xmlns:p14="http://schemas.microsoft.com/office/powerpoint/2010/main" val="1974632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a:t>Two</a:t>
            </a:r>
            <a:r>
              <a:rPr lang="en-US" baseline="0" dirty="0"/>
              <a:t> related (but different) problems: Emotion Recognition (in scene context) vs. Sentiment Analysis.</a:t>
            </a:r>
          </a:p>
          <a:p>
            <a:endParaRPr lang="en-US" baseline="0" dirty="0"/>
          </a:p>
          <a:p>
            <a:r>
              <a:rPr lang="en-US" sz="1200" i="1" kern="1200" dirty="0">
                <a:solidFill>
                  <a:schemeClr val="tx1"/>
                </a:solidFill>
                <a:latin typeface="+mn-lt"/>
                <a:ea typeface="+mn-ea"/>
                <a:cs typeface="+mn-cs"/>
              </a:rPr>
              <a:t>Emotion Recognition</a:t>
            </a:r>
            <a:r>
              <a:rPr lang="en-US" sz="1200" kern="1200" dirty="0">
                <a:solidFill>
                  <a:schemeClr val="tx1"/>
                </a:solidFill>
                <a:latin typeface="+mn-lt"/>
                <a:ea typeface="+mn-ea"/>
                <a:cs typeface="+mn-cs"/>
              </a:rPr>
              <a:t>: the person shown in the picture is falling to the floor. He is probably feeling scared (because of the possibility of being hurt) and very likely embarrassed (most people feel embarrassed when falling to the floor in front of others). </a:t>
            </a:r>
          </a:p>
          <a:p>
            <a:r>
              <a:rPr lang="en-US" sz="1200" kern="1200" dirty="0">
                <a:solidFill>
                  <a:schemeClr val="tx1"/>
                </a:solidFill>
                <a:latin typeface="+mn-lt"/>
                <a:ea typeface="+mn-ea"/>
                <a:cs typeface="+mn-cs"/>
              </a:rPr>
              <a:t> </a:t>
            </a:r>
          </a:p>
          <a:p>
            <a:r>
              <a:rPr lang="en-US" sz="1200" i="1" kern="1200" dirty="0">
                <a:solidFill>
                  <a:schemeClr val="tx1"/>
                </a:solidFill>
                <a:latin typeface="+mn-lt"/>
                <a:ea typeface="+mn-ea"/>
                <a:cs typeface="+mn-cs"/>
              </a:rPr>
              <a:t>Sentiment Analysis</a:t>
            </a:r>
            <a:r>
              <a:rPr lang="en-US" sz="1200" kern="1200" dirty="0">
                <a:solidFill>
                  <a:schemeClr val="tx1"/>
                </a:solidFill>
                <a:latin typeface="+mn-lt"/>
                <a:ea typeface="+mn-ea"/>
                <a:cs typeface="+mn-cs"/>
              </a:rPr>
              <a:t>: as an observer in front of that image we            can feel some worry because the person can get hurt but it’s also very likely that we find the situation funny.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584149" eaLnBrk="1" fontAlgn="auto" latinLnBrk="0" hangingPunct="1">
              <a:lnSpc>
                <a:spcPct val="100000"/>
              </a:lnSpc>
              <a:spcBef>
                <a:spcPts val="0"/>
              </a:spcBef>
              <a:spcAft>
                <a:spcPts val="0"/>
              </a:spcAft>
              <a:buClrTx/>
              <a:buSzTx/>
              <a:buFontTx/>
              <a:buNone/>
              <a:tabLst/>
              <a:defRPr/>
            </a:pPr>
            <a:fld id="{9783EB3D-BD0C-E045-8A16-FE09F5E48233}" type="slidenum">
              <a:rPr kumimoji="0" lang="en-US" sz="1200" b="0" i="0" u="none" strike="noStrike" kern="0" cap="none" spc="0" normalizeH="0" baseline="0" noProof="0" smtClean="0">
                <a:ln>
                  <a:noFill/>
                </a:ln>
                <a:solidFill>
                  <a:srgbClr val="FFFFFF"/>
                </a:solidFill>
                <a:effectLst/>
                <a:uLnTx/>
                <a:uFillTx/>
                <a:latin typeface="Calibri"/>
                <a:ea typeface="+mn-ea"/>
                <a:cs typeface="+mn-cs"/>
                <a:sym typeface="Helvetica Light"/>
              </a:rPr>
              <a:pPr marL="0" marR="0" lvl="0" indent="0" algn="r" defTabSz="584149" eaLnBrk="1" fontAlgn="auto" latinLnBrk="0" hangingPunct="1">
                <a:lnSpc>
                  <a:spcPct val="100000"/>
                </a:lnSpc>
                <a:spcBef>
                  <a:spcPts val="0"/>
                </a:spcBef>
                <a:spcAft>
                  <a:spcPts val="0"/>
                </a:spcAft>
                <a:buClrTx/>
                <a:buSzTx/>
                <a:buFontTx/>
                <a:buNone/>
                <a:tabLst/>
                <a:defRPr/>
              </a:pPr>
              <a:t>13</a:t>
            </a:fld>
            <a:endParaRPr kumimoji="0" lang="en-US" sz="1200" b="0" i="0" u="none" strike="noStrike" kern="0" cap="none" spc="0" normalizeH="0" baseline="0" noProof="0">
              <a:ln>
                <a:noFill/>
              </a:ln>
              <a:solidFill>
                <a:srgbClr val="FFFFFF"/>
              </a:solidFill>
              <a:effectLst/>
              <a:uLnTx/>
              <a:uFillTx/>
              <a:latin typeface="Calibri"/>
              <a:ea typeface="+mn-ea"/>
              <a:cs typeface="+mn-cs"/>
              <a:sym typeface="Helvetica Light"/>
            </a:endParaRPr>
          </a:p>
        </p:txBody>
      </p:sp>
    </p:spTree>
    <p:extLst>
      <p:ext uri="{BB962C8B-B14F-4D97-AF65-F5344CB8AC3E}">
        <p14:creationId xmlns:p14="http://schemas.microsoft.com/office/powerpoint/2010/main" val="3816048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oleObject" Target="../embeddings/oleObject2.bin"/><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4" name="MIT_LAB_Keynote_presentation_white2.jpg"/>
          <p:cNvPicPr/>
          <p:nvPr userDrawn="1"/>
        </p:nvPicPr>
        <p:blipFill>
          <a:blip r:embed="rId2">
            <a:extLst/>
          </a:blip>
          <a:stretch>
            <a:fillRect/>
          </a:stretch>
        </p:blipFill>
        <p:spPr>
          <a:xfrm>
            <a:off x="0" y="0"/>
            <a:ext cx="24384000" cy="13716000"/>
          </a:xfrm>
          <a:prstGeom prst="rect">
            <a:avLst/>
          </a:prstGeom>
          <a:ln w="12700">
            <a:miter lim="400000"/>
          </a:ln>
        </p:spPr>
      </p:pic>
    </p:spTree>
    <p:extLst>
      <p:ext uri="{BB962C8B-B14F-4D97-AF65-F5344CB8AC3E}">
        <p14:creationId xmlns:p14="http://schemas.microsoft.com/office/powerpoint/2010/main" val="2421976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g 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768353" y="2968629"/>
            <a:ext cx="22823768" cy="8939494"/>
          </a:xfrm>
          <a:prstGeom prst="rect">
            <a:avLst/>
          </a:prstGeom>
          <a:solidFill>
            <a:schemeClr val="bg1">
              <a:lumMod val="50000"/>
            </a:schemeClr>
          </a:solidFill>
        </p:spPr>
        <p:txBody>
          <a:bodyPr vert="horz" lIns="91431" tIns="45718" rIns="91431" bIns="45718"/>
          <a:lstStyle>
            <a:lvl1pPr>
              <a:defRPr>
                <a:latin typeface="Helvetica"/>
              </a:defRPr>
            </a:lvl1pPr>
          </a:lstStyle>
          <a:p>
            <a:r>
              <a:rPr lang="en-US"/>
              <a:t>Click icon to add picture</a:t>
            </a:r>
            <a:endParaRPr lang="en-US" dirty="0"/>
          </a:p>
        </p:txBody>
      </p:sp>
      <p:sp>
        <p:nvSpPr>
          <p:cNvPr id="4" name="Text Placeholder 4"/>
          <p:cNvSpPr>
            <a:spLocks noGrp="1"/>
          </p:cNvSpPr>
          <p:nvPr>
            <p:ph type="body" sz="quarter" idx="10" hasCustomPrompt="1"/>
          </p:nvPr>
        </p:nvSpPr>
        <p:spPr>
          <a:xfrm>
            <a:off x="768183" y="779110"/>
            <a:ext cx="17089437" cy="1003300"/>
          </a:xfrm>
          <a:prstGeom prst="rect">
            <a:avLst/>
          </a:prstGeom>
        </p:spPr>
        <p:txBody>
          <a:bodyPr vert="horz" lIns="91431" tIns="45718" rIns="91431" bIns="45718"/>
          <a:lstStyle>
            <a:lvl1pPr marL="0" indent="0">
              <a:lnSpc>
                <a:spcPts val="6500"/>
              </a:lnSpc>
              <a:buNone/>
              <a:defRPr sz="6400" b="1" i="0" baseline="0">
                <a:solidFill>
                  <a:srgbClr val="141313"/>
                </a:solidFill>
                <a:latin typeface="Helvetica"/>
                <a:cs typeface="Helvetica"/>
              </a:defRPr>
            </a:lvl1pPr>
          </a:lstStyle>
          <a:p>
            <a:pPr lvl="0"/>
            <a:r>
              <a:rPr lang="en-US" dirty="0"/>
              <a:t>Header: Helvetica Bold 65/65</a:t>
            </a:r>
          </a:p>
        </p:txBody>
      </p:sp>
    </p:spTree>
    <p:extLst>
      <p:ext uri="{BB962C8B-B14F-4D97-AF65-F5344CB8AC3E}">
        <p14:creationId xmlns:p14="http://schemas.microsoft.com/office/powerpoint/2010/main" val="1406494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aphicFrame>
        <p:nvGraphicFramePr>
          <p:cNvPr id="4" name="Object 4"/>
          <p:cNvGraphicFramePr>
            <a:graphicFrameLocks noChangeAspect="1"/>
          </p:cNvGraphicFramePr>
          <p:nvPr userDrawn="1"/>
        </p:nvGraphicFramePr>
        <p:xfrm>
          <a:off x="1828800" y="3657600"/>
          <a:ext cx="20726400" cy="304800"/>
        </p:xfrm>
        <a:graphic>
          <a:graphicData uri="http://schemas.openxmlformats.org/presentationml/2006/ole">
            <mc:AlternateContent xmlns:mc="http://schemas.openxmlformats.org/markup-compatibility/2006">
              <mc:Choice xmlns:v="urn:schemas-microsoft-com:vml" Requires="v">
                <p:oleObj spid="_x0000_s1321" name="Bitmap Image" r:id="rId3" imgW="3619407" imgH="200159" progId="Paint.Picture">
                  <p:embed/>
                </p:oleObj>
              </mc:Choice>
              <mc:Fallback>
                <p:oleObj name="Bitmap Image" r:id="rId3" imgW="3619407" imgH="200159" progId="Paint.Picture">
                  <p:embed/>
                  <p:pic>
                    <p:nvPicPr>
                      <p:cNvPr id="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657600"/>
                        <a:ext cx="20726400" cy="30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5" name="Object 5"/>
          <p:cNvGraphicFramePr>
            <a:graphicFrameLocks noChangeAspect="1"/>
          </p:cNvGraphicFramePr>
          <p:nvPr userDrawn="1"/>
        </p:nvGraphicFramePr>
        <p:xfrm>
          <a:off x="1828800" y="3657603"/>
          <a:ext cx="20726400" cy="149226"/>
        </p:xfrm>
        <a:graphic>
          <a:graphicData uri="http://schemas.openxmlformats.org/presentationml/2006/ole">
            <mc:AlternateContent xmlns:mc="http://schemas.openxmlformats.org/markup-compatibility/2006">
              <mc:Choice xmlns:v="urn:schemas-microsoft-com:vml" Requires="v">
                <p:oleObj spid="_x0000_s1322" name="Bitmap Image" r:id="rId5" imgW="3495238" imgH="276117" progId="Paint.Picture">
                  <p:embed/>
                </p:oleObj>
              </mc:Choice>
              <mc:Fallback>
                <p:oleObj name="Bitmap Image" r:id="rId5" imgW="3495238" imgH="276117" progId="Paint.Picture">
                  <p:embed/>
                  <p:pic>
                    <p:nvPicPr>
                      <p:cNvPr id="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3657603"/>
                        <a:ext cx="20726400" cy="14922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4274" name="Rectangle 2"/>
          <p:cNvSpPr>
            <a:spLocks noGrp="1" noChangeArrowheads="1"/>
          </p:cNvSpPr>
          <p:nvPr>
            <p:ph type="ctrTitle"/>
          </p:nvPr>
        </p:nvSpPr>
        <p:spPr>
          <a:xfrm>
            <a:off x="1828800" y="4572000"/>
            <a:ext cx="20726400" cy="2286000"/>
          </a:xfrm>
        </p:spPr>
        <p:txBody>
          <a:bodyPr/>
          <a:lstStyle>
            <a:lvl1pPr>
              <a:defRPr/>
            </a:lvl1pPr>
          </a:lstStyle>
          <a:p>
            <a:r>
              <a:rPr lang="en-US"/>
              <a:t>Click to edit Master title style</a:t>
            </a:r>
          </a:p>
        </p:txBody>
      </p:sp>
      <p:sp>
        <p:nvSpPr>
          <p:cNvPr id="54275" name="Rectangle 3"/>
          <p:cNvSpPr>
            <a:spLocks noGrp="1" noChangeArrowheads="1"/>
          </p:cNvSpPr>
          <p:nvPr>
            <p:ph type="subTitle" idx="1"/>
          </p:nvPr>
        </p:nvSpPr>
        <p:spPr>
          <a:xfrm>
            <a:off x="3657600" y="7772400"/>
            <a:ext cx="17068800" cy="3505200"/>
          </a:xfrm>
        </p:spPr>
        <p:txBody>
          <a:bodyPr/>
          <a:lstStyle>
            <a:lvl1pPr marL="0" indent="0" algn="ctr">
              <a:buFontTx/>
              <a:buNone/>
              <a:defRPr/>
            </a:lvl1pPr>
          </a:lstStyle>
          <a:p>
            <a:r>
              <a:rPr 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3844FBB-4254-C542-B698-9FFF632B3A4F}" type="slidenum">
              <a:rPr lang="en-US"/>
              <a:pPr>
                <a:defRPr/>
              </a:pPr>
              <a:t>‹#›</a:t>
            </a:fld>
            <a:endParaRPr lang="en-US"/>
          </a:p>
        </p:txBody>
      </p:sp>
    </p:spTree>
    <p:extLst>
      <p:ext uri="{BB962C8B-B14F-4D97-AF65-F5344CB8AC3E}">
        <p14:creationId xmlns:p14="http://schemas.microsoft.com/office/powerpoint/2010/main" val="602407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828800" y="1219200"/>
            <a:ext cx="20726400" cy="2286000"/>
          </a:xfrm>
        </p:spPr>
        <p:txBody>
          <a:bodyPr/>
          <a:lstStyle/>
          <a:p>
            <a:r>
              <a:rPr lang="en-US"/>
              <a:t>Click to edit Master title style</a:t>
            </a:r>
          </a:p>
        </p:txBody>
      </p:sp>
      <p:sp>
        <p:nvSpPr>
          <p:cNvPr id="3" name="ClipArt Placeholder 2"/>
          <p:cNvSpPr>
            <a:spLocks noGrp="1"/>
          </p:cNvSpPr>
          <p:nvPr>
            <p:ph type="clipArt" sz="half" idx="1"/>
          </p:nvPr>
        </p:nvSpPr>
        <p:spPr>
          <a:xfrm>
            <a:off x="1828800" y="4419600"/>
            <a:ext cx="10160000" cy="8229600"/>
          </a:xfrm>
        </p:spPr>
        <p:txBody>
          <a:bodyPr/>
          <a:lstStyle/>
          <a:p>
            <a:pPr lvl="0"/>
            <a:endParaRPr lang="en-US" noProof="0"/>
          </a:p>
        </p:txBody>
      </p:sp>
      <p:sp>
        <p:nvSpPr>
          <p:cNvPr id="4" name="Text Placeholder 3"/>
          <p:cNvSpPr>
            <a:spLocks noGrp="1"/>
          </p:cNvSpPr>
          <p:nvPr>
            <p:ph type="body" sz="half" idx="2"/>
          </p:nvPr>
        </p:nvSpPr>
        <p:spPr>
          <a:xfrm>
            <a:off x="12395200" y="4419600"/>
            <a:ext cx="10160000" cy="822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05FC2D-F0A4-5443-8D77-2A6E3E09CE9A}" type="slidenum">
              <a:rPr lang="en-US"/>
              <a:pPr>
                <a:defRPr/>
              </a:pPr>
              <a:t>‹#›</a:t>
            </a:fld>
            <a:endParaRPr lang="en-US"/>
          </a:p>
        </p:txBody>
      </p:sp>
    </p:spTree>
    <p:extLst>
      <p:ext uri="{BB962C8B-B14F-4D97-AF65-F5344CB8AC3E}">
        <p14:creationId xmlns:p14="http://schemas.microsoft.com/office/powerpoint/2010/main" val="4220388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4419600"/>
            <a:ext cx="10160000" cy="8229600"/>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4419600"/>
            <a:ext cx="10160000" cy="8229600"/>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EF0847-C8B1-CE43-BF75-9D226D9004D7}" type="slidenum">
              <a:rPr lang="en-US"/>
              <a:pPr>
                <a:defRPr/>
              </a:pPr>
              <a:t>‹#›</a:t>
            </a:fld>
            <a:endParaRPr lang="en-US"/>
          </a:p>
        </p:txBody>
      </p:sp>
    </p:spTree>
    <p:extLst>
      <p:ext uri="{BB962C8B-B14F-4D97-AF65-F5344CB8AC3E}">
        <p14:creationId xmlns:p14="http://schemas.microsoft.com/office/powerpoint/2010/main" val="3760841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F59DE0-4CA1-FF45-88F2-9397F2DCFD1C}" type="slidenum">
              <a:rPr lang="en-US"/>
              <a:pPr>
                <a:defRPr/>
              </a:pPr>
              <a:t>‹#›</a:t>
            </a:fld>
            <a:endParaRPr lang="en-US"/>
          </a:p>
        </p:txBody>
      </p:sp>
    </p:spTree>
    <p:extLst>
      <p:ext uri="{BB962C8B-B14F-4D97-AF65-F5344CB8AC3E}">
        <p14:creationId xmlns:p14="http://schemas.microsoft.com/office/powerpoint/2010/main" val="2242643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Image L">
    <p:spTree>
      <p:nvGrpSpPr>
        <p:cNvPr id="1" name="Shape 22"/>
        <p:cNvGrpSpPr/>
        <p:nvPr/>
      </p:nvGrpSpPr>
      <p:grpSpPr>
        <a:xfrm>
          <a:off x="0" y="0"/>
          <a:ext cx="0" cy="0"/>
          <a:chOff x="0" y="0"/>
          <a:chExt cx="0" cy="0"/>
        </a:xfrm>
      </p:grpSpPr>
      <p:sp>
        <p:nvSpPr>
          <p:cNvPr id="23" name="Shape 23"/>
          <p:cNvSpPr>
            <a:spLocks noGrp="1"/>
          </p:cNvSpPr>
          <p:nvPr>
            <p:ph type="pic" idx="2"/>
          </p:nvPr>
        </p:nvSpPr>
        <p:spPr>
          <a:xfrm>
            <a:off x="768174" y="2968625"/>
            <a:ext cx="11023226" cy="6669088"/>
          </a:xfrm>
          <a:prstGeom prst="rect">
            <a:avLst/>
          </a:prstGeom>
          <a:noFill/>
          <a:ln>
            <a:noFill/>
          </a:ln>
        </p:spPr>
        <p:txBody>
          <a:bodyPr lIns="91425" tIns="91425" rIns="91425" bIns="91425" anchor="ctr" anchorCtr="0"/>
          <a:lstStyle>
            <a:lvl1pPr lvl="0">
              <a:spcBef>
                <a:spcPts val="0"/>
              </a:spcBef>
              <a:buNone/>
              <a:defRPr/>
            </a:lvl1pPr>
          </a:lstStyle>
          <a:p>
            <a:endParaRPr/>
          </a:p>
        </p:txBody>
      </p:sp>
      <p:sp>
        <p:nvSpPr>
          <p:cNvPr id="24" name="Shape 24"/>
          <p:cNvSpPr txBox="1">
            <a:spLocks noGrp="1"/>
          </p:cNvSpPr>
          <p:nvPr>
            <p:ph type="body" idx="1"/>
          </p:nvPr>
        </p:nvSpPr>
        <p:spPr>
          <a:xfrm>
            <a:off x="768174" y="9967071"/>
            <a:ext cx="4311648" cy="744221"/>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Helvetica Neue"/>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Shape 25"/>
          <p:cNvSpPr txBox="1">
            <a:spLocks noGrp="1"/>
          </p:cNvSpPr>
          <p:nvPr>
            <p:ph type="body" idx="3"/>
          </p:nvPr>
        </p:nvSpPr>
        <p:spPr>
          <a:xfrm>
            <a:off x="12122149" y="2968625"/>
            <a:ext cx="10636251" cy="3319712"/>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5000"/>
              </a:spcAft>
              <a:buClr>
                <a:schemeClr val="lt1"/>
              </a:buClr>
              <a:buFont typeface="Helvetica Neue"/>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Calibri"/>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Shape 26"/>
          <p:cNvSpPr txBox="1">
            <a:spLocks noGrp="1"/>
          </p:cNvSpPr>
          <p:nvPr>
            <p:ph type="body" idx="4"/>
          </p:nvPr>
        </p:nvSpPr>
        <p:spPr>
          <a:xfrm>
            <a:off x="768183" y="779110"/>
            <a:ext cx="17089436" cy="1003300"/>
          </a:xfrm>
          <a:prstGeom prst="rect">
            <a:avLst/>
          </a:prstGeom>
          <a:noFill/>
          <a:ln>
            <a:noFill/>
          </a:ln>
        </p:spPr>
        <p:txBody>
          <a:bodyPr lIns="91425" tIns="91425" rIns="91425" bIns="91425" anchor="t" anchorCtr="0"/>
          <a:lstStyle>
            <a:lvl1pPr marL="0" marR="0" lvl="0" indent="0" algn="l" rtl="0">
              <a:lnSpc>
                <a:spcPct val="101562"/>
              </a:lnSpc>
              <a:spcBef>
                <a:spcPts val="0"/>
              </a:spcBef>
              <a:spcAft>
                <a:spcPts val="0"/>
              </a:spcAft>
              <a:buClr>
                <a:srgbClr val="FFFFFF"/>
              </a:buClr>
              <a:buFont typeface="Helvetica Neue"/>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985301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_blac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8995" y="1186945"/>
            <a:ext cx="21031200" cy="2651126"/>
          </a:xfrm>
          <a:prstGeom prst="rect">
            <a:avLst/>
          </a:prstGeom>
        </p:spPr>
        <p:txBody>
          <a:bodyPr lIns="91434" tIns="45718" rIns="91434" bIns="45718"/>
          <a:lstStyle>
            <a:lvl1pPr>
              <a:lnSpc>
                <a:spcPct val="110000"/>
              </a:lnSpc>
              <a:defRPr sz="6000">
                <a:solidFill>
                  <a:schemeClr val="tx1"/>
                </a:solidFill>
                <a:latin typeface="+mn-lt"/>
              </a:defRPr>
            </a:lvl1pPr>
          </a:lstStyle>
          <a:p>
            <a:r>
              <a:rPr lang="pl-PL" dirty="0"/>
              <a:t>Sample Title</a:t>
            </a:r>
          </a:p>
        </p:txBody>
      </p:sp>
    </p:spTree>
    <p:extLst>
      <p:ext uri="{BB962C8B-B14F-4D97-AF65-F5344CB8AC3E}">
        <p14:creationId xmlns:p14="http://schemas.microsoft.com/office/powerpoint/2010/main" val="2884493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p:cNvSpPr>
            <a:spLocks noGrp="1"/>
          </p:cNvSpPr>
          <p:nvPr>
            <p:ph type="dt" sz="half" idx="10"/>
          </p:nvPr>
        </p:nvSpPr>
        <p:spPr/>
        <p:txBody>
          <a:bodyPr/>
          <a:lstStyle/>
          <a:p>
            <a:fld id="{91070FF0-6991-2B46-9686-5AB918147CA6}" type="datetimeFigureOut">
              <a:rPr lang="en-US" smtClean="0"/>
              <a:t>9/16/20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823466-2EDB-3244-9EC0-89ED10EA2223}" type="slidenum">
              <a:rPr lang="en-US" smtClean="0"/>
              <a:t>‹#›</a:t>
            </a:fld>
            <a:endParaRPr lang="en-US"/>
          </a:p>
        </p:txBody>
      </p:sp>
    </p:spTree>
    <p:extLst>
      <p:ext uri="{BB962C8B-B14F-4D97-AF65-F5344CB8AC3E}">
        <p14:creationId xmlns:p14="http://schemas.microsoft.com/office/powerpoint/2010/main" val="3331975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070FF0-6991-2B46-9686-5AB918147CA6}" type="datetimeFigureOut">
              <a:rPr lang="en-US" smtClean="0"/>
              <a:t>9/16/20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823466-2EDB-3244-9EC0-89ED10EA2223}" type="slidenum">
              <a:rPr lang="en-US" smtClean="0"/>
              <a:t>‹#›</a:t>
            </a:fld>
            <a:endParaRPr lang="en-US"/>
          </a:p>
        </p:txBody>
      </p:sp>
    </p:spTree>
    <p:extLst>
      <p:ext uri="{BB962C8B-B14F-4D97-AF65-F5344CB8AC3E}">
        <p14:creationId xmlns:p14="http://schemas.microsoft.com/office/powerpoint/2010/main" val="2609498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070FF0-6991-2B46-9686-5AB918147CA6}" type="datetimeFigureOut">
              <a:rPr lang="en-US" smtClean="0"/>
              <a:t>9/16/20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823466-2EDB-3244-9EC0-89ED10EA2223}" type="slidenum">
              <a:rPr lang="en-US" smtClean="0"/>
              <a:t>‹#›</a:t>
            </a:fld>
            <a:endParaRPr lang="en-US"/>
          </a:p>
        </p:txBody>
      </p:sp>
    </p:spTree>
    <p:extLst>
      <p:ext uri="{BB962C8B-B14F-4D97-AF65-F5344CB8AC3E}">
        <p14:creationId xmlns:p14="http://schemas.microsoft.com/office/powerpoint/2010/main" val="2790150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272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070FF0-6991-2B46-9686-5AB918147CA6}" type="datetimeFigureOut">
              <a:rPr lang="en-US" smtClean="0"/>
              <a:t>9/16/20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823466-2EDB-3244-9EC0-89ED10EA2223}" type="slidenum">
              <a:rPr lang="en-US" smtClean="0"/>
              <a:t>‹#›</a:t>
            </a:fld>
            <a:endParaRPr lang="en-US"/>
          </a:p>
        </p:txBody>
      </p:sp>
    </p:spTree>
    <p:extLst>
      <p:ext uri="{BB962C8B-B14F-4D97-AF65-F5344CB8AC3E}">
        <p14:creationId xmlns:p14="http://schemas.microsoft.com/office/powerpoint/2010/main" val="2799252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070FF0-6991-2B46-9686-5AB918147CA6}" type="datetimeFigureOut">
              <a:rPr lang="en-US" smtClean="0"/>
              <a:t>9/16/20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823466-2EDB-3244-9EC0-89ED10EA2223}" type="slidenum">
              <a:rPr lang="en-US" smtClean="0"/>
              <a:t>‹#›</a:t>
            </a:fld>
            <a:endParaRPr lang="en-US"/>
          </a:p>
        </p:txBody>
      </p:sp>
    </p:spTree>
    <p:extLst>
      <p:ext uri="{BB962C8B-B14F-4D97-AF65-F5344CB8AC3E}">
        <p14:creationId xmlns:p14="http://schemas.microsoft.com/office/powerpoint/2010/main" val="147601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070FF0-6991-2B46-9686-5AB918147CA6}" type="datetimeFigureOut">
              <a:rPr lang="en-US" smtClean="0"/>
              <a:t>9/16/20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823466-2EDB-3244-9EC0-89ED10EA2223}" type="slidenum">
              <a:rPr lang="en-US" smtClean="0"/>
              <a:t>‹#›</a:t>
            </a:fld>
            <a:endParaRPr lang="en-US"/>
          </a:p>
        </p:txBody>
      </p:sp>
    </p:spTree>
    <p:extLst>
      <p:ext uri="{BB962C8B-B14F-4D97-AF65-F5344CB8AC3E}">
        <p14:creationId xmlns:p14="http://schemas.microsoft.com/office/powerpoint/2010/main" val="817853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070FF0-6991-2B46-9686-5AB918147CA6}" type="datetimeFigureOut">
              <a:rPr lang="en-US" smtClean="0"/>
              <a:t>9/16/20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823466-2EDB-3244-9EC0-89ED10EA2223}" type="slidenum">
              <a:rPr lang="en-US" smtClean="0"/>
              <a:t>‹#›</a:t>
            </a:fld>
            <a:endParaRPr lang="en-US"/>
          </a:p>
        </p:txBody>
      </p:sp>
    </p:spTree>
    <p:extLst>
      <p:ext uri="{BB962C8B-B14F-4D97-AF65-F5344CB8AC3E}">
        <p14:creationId xmlns:p14="http://schemas.microsoft.com/office/powerpoint/2010/main" val="1607445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91070FF0-6991-2B46-9686-5AB918147CA6}" type="datetimeFigureOut">
              <a:rPr lang="en-US" smtClean="0"/>
              <a:t>9/16/20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823466-2EDB-3244-9EC0-89ED10EA2223}" type="slidenum">
              <a:rPr lang="en-US" smtClean="0"/>
              <a:t>‹#›</a:t>
            </a:fld>
            <a:endParaRPr lang="en-US"/>
          </a:p>
        </p:txBody>
      </p:sp>
    </p:spTree>
    <p:extLst>
      <p:ext uri="{BB962C8B-B14F-4D97-AF65-F5344CB8AC3E}">
        <p14:creationId xmlns:p14="http://schemas.microsoft.com/office/powerpoint/2010/main" val="4120043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91070FF0-6991-2B46-9686-5AB918147CA6}" type="datetimeFigureOut">
              <a:rPr lang="en-US" smtClean="0"/>
              <a:t>9/16/20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823466-2EDB-3244-9EC0-89ED10EA2223}" type="slidenum">
              <a:rPr lang="en-US" smtClean="0"/>
              <a:t>‹#›</a:t>
            </a:fld>
            <a:endParaRPr lang="en-US"/>
          </a:p>
        </p:txBody>
      </p:sp>
    </p:spTree>
    <p:extLst>
      <p:ext uri="{BB962C8B-B14F-4D97-AF65-F5344CB8AC3E}">
        <p14:creationId xmlns:p14="http://schemas.microsoft.com/office/powerpoint/2010/main" val="3220072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070FF0-6991-2B46-9686-5AB918147CA6}" type="datetimeFigureOut">
              <a:rPr lang="en-US" smtClean="0"/>
              <a:t>9/16/20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823466-2EDB-3244-9EC0-89ED10EA2223}" type="slidenum">
              <a:rPr lang="en-US" smtClean="0"/>
              <a:t>‹#›</a:t>
            </a:fld>
            <a:endParaRPr lang="en-US"/>
          </a:p>
        </p:txBody>
      </p:sp>
    </p:spTree>
    <p:extLst>
      <p:ext uri="{BB962C8B-B14F-4D97-AF65-F5344CB8AC3E}">
        <p14:creationId xmlns:p14="http://schemas.microsoft.com/office/powerpoint/2010/main" val="2108664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070FF0-6991-2B46-9686-5AB918147CA6}" type="datetimeFigureOut">
              <a:rPr lang="en-US" smtClean="0"/>
              <a:t>9/16/20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823466-2EDB-3244-9EC0-89ED10EA2223}" type="slidenum">
              <a:rPr lang="en-US" smtClean="0"/>
              <a:t>‹#›</a:t>
            </a:fld>
            <a:endParaRPr lang="en-US"/>
          </a:p>
        </p:txBody>
      </p:sp>
    </p:spTree>
    <p:extLst>
      <p:ext uri="{BB962C8B-B14F-4D97-AF65-F5344CB8AC3E}">
        <p14:creationId xmlns:p14="http://schemas.microsoft.com/office/powerpoint/2010/main" val="8781710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page">
    <p:spTree>
      <p:nvGrpSpPr>
        <p:cNvPr id="1" name=""/>
        <p:cNvGrpSpPr/>
        <p:nvPr/>
      </p:nvGrpSpPr>
      <p:grpSpPr>
        <a:xfrm>
          <a:off x="0" y="0"/>
          <a:ext cx="0" cy="0"/>
          <a:chOff x="0" y="0"/>
          <a:chExt cx="0" cy="0"/>
        </a:xfrm>
      </p:grpSpPr>
      <p:pic>
        <p:nvPicPr>
          <p:cNvPr id="5" name="MIT_LAB_Keynote_glyphs_9-small-484.jpg"/>
          <p:cNvPicPr/>
          <p:nvPr/>
        </p:nvPicPr>
        <p:blipFill>
          <a:blip r:embed="rId2">
            <a:extLst/>
          </a:blip>
          <a:stretch>
            <a:fillRect/>
          </a:stretch>
        </p:blipFill>
        <p:spPr>
          <a:xfrm>
            <a:off x="0" y="0"/>
            <a:ext cx="24384000" cy="13716000"/>
          </a:xfrm>
          <a:prstGeom prst="rect">
            <a:avLst/>
          </a:prstGeom>
          <a:ln w="12700">
            <a:miter lim="400000"/>
          </a:ln>
        </p:spPr>
      </p:pic>
    </p:spTree>
    <p:extLst>
      <p:ext uri="{BB962C8B-B14F-4D97-AF65-F5344CB8AC3E}">
        <p14:creationId xmlns:p14="http://schemas.microsoft.com/office/powerpoint/2010/main" val="231411974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2" name="Text Placeholder 21"/>
          <p:cNvSpPr>
            <a:spLocks noGrp="1"/>
          </p:cNvSpPr>
          <p:nvPr>
            <p:ph type="body" sz="quarter" idx="10" hasCustomPrompt="1"/>
          </p:nvPr>
        </p:nvSpPr>
        <p:spPr>
          <a:xfrm>
            <a:off x="786341" y="5854700"/>
            <a:ext cx="21945600" cy="4446412"/>
          </a:xfrm>
          <a:prstGeom prst="rect">
            <a:avLst/>
          </a:prstGeom>
        </p:spPr>
        <p:txBody>
          <a:bodyPr vert="horz" lIns="91431" tIns="45718" rIns="91431" bIns="45718"/>
          <a:lstStyle>
            <a:lvl1pPr marL="0" indent="0">
              <a:lnSpc>
                <a:spcPts val="9200"/>
              </a:lnSpc>
              <a:spcBef>
                <a:spcPts val="0"/>
              </a:spcBef>
              <a:buNone/>
              <a:defRPr sz="9200" b="1" i="0" kern="100" baseline="0">
                <a:solidFill>
                  <a:srgbClr val="141313"/>
                </a:solidFill>
                <a:latin typeface="Helvetica"/>
                <a:cs typeface="Helvetica"/>
              </a:defRPr>
            </a:lvl1pPr>
          </a:lstStyle>
          <a:p>
            <a:pPr lvl="0"/>
            <a:r>
              <a:rPr lang="en-US" dirty="0"/>
              <a:t>Title Helvetica Bold</a:t>
            </a:r>
          </a:p>
          <a:p>
            <a:pPr lvl="0"/>
            <a:r>
              <a:rPr lang="en-US" dirty="0"/>
              <a:t>92/92 </a:t>
            </a:r>
            <a:r>
              <a:rPr lang="en-US" dirty="0" err="1"/>
              <a:t>pt</a:t>
            </a:r>
            <a:endParaRPr lang="en-US" dirty="0"/>
          </a:p>
        </p:txBody>
      </p:sp>
    </p:spTree>
    <p:extLst>
      <p:ext uri="{BB962C8B-B14F-4D97-AF65-F5344CB8AC3E}">
        <p14:creationId xmlns:p14="http://schemas.microsoft.com/office/powerpoint/2010/main" val="1788117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768183" y="779110"/>
            <a:ext cx="17089437" cy="1003300"/>
          </a:xfrm>
          <a:prstGeom prst="rect">
            <a:avLst/>
          </a:prstGeom>
        </p:spPr>
        <p:txBody>
          <a:bodyPr vert="horz" lIns="91431" tIns="45718" rIns="91431" bIns="45718"/>
          <a:lstStyle>
            <a:lvl1pPr marL="0" indent="0">
              <a:lnSpc>
                <a:spcPts val="6500"/>
              </a:lnSpc>
              <a:buNone/>
              <a:defRPr sz="6400" b="1" i="0" baseline="0">
                <a:solidFill>
                  <a:srgbClr val="141313"/>
                </a:solidFill>
                <a:latin typeface="Helvetica"/>
                <a:cs typeface="Helvetica"/>
              </a:defRPr>
            </a:lvl1pPr>
          </a:lstStyle>
          <a:p>
            <a:pPr lvl="0"/>
            <a:r>
              <a:rPr lang="en-US" dirty="0"/>
              <a:t>Header: Helvetica Bold 65/65</a:t>
            </a:r>
          </a:p>
        </p:txBody>
      </p:sp>
      <p:sp>
        <p:nvSpPr>
          <p:cNvPr id="12" name="Text Placeholder 11"/>
          <p:cNvSpPr>
            <a:spLocks noGrp="1"/>
          </p:cNvSpPr>
          <p:nvPr>
            <p:ph type="body" sz="quarter" idx="12" hasCustomPrompt="1"/>
          </p:nvPr>
        </p:nvSpPr>
        <p:spPr>
          <a:xfrm>
            <a:off x="768353" y="2968626"/>
            <a:ext cx="15649576" cy="6669088"/>
          </a:xfrm>
          <a:prstGeom prst="rect">
            <a:avLst/>
          </a:prstGeom>
        </p:spPr>
        <p:txBody>
          <a:bodyPr vert="horz" lIns="91431" tIns="45718" rIns="91431" bIns="45718"/>
          <a:lstStyle>
            <a:lvl1pPr marL="0" indent="0">
              <a:lnSpc>
                <a:spcPts val="6000"/>
              </a:lnSpc>
              <a:buNone/>
              <a:defRPr sz="5000">
                <a:solidFill>
                  <a:srgbClr val="141313"/>
                </a:solidFill>
                <a:latin typeface="Helvetica"/>
                <a:cs typeface="Helvetica"/>
              </a:defRPr>
            </a:lvl1pPr>
            <a:lvl2pPr marL="457161" indent="0">
              <a:buNone/>
              <a:defRPr sz="5000"/>
            </a:lvl2pPr>
            <a:lvl3pPr marL="914323" indent="0">
              <a:buNone/>
              <a:defRPr sz="5000"/>
            </a:lvl3pPr>
            <a:lvl4pPr marL="1371477" indent="0">
              <a:buNone/>
              <a:defRPr sz="5000"/>
            </a:lvl4pPr>
            <a:lvl5pPr marL="1828638" indent="0">
              <a:buNone/>
              <a:defRPr sz="5000"/>
            </a:lvl5pPr>
          </a:lstStyle>
          <a:p>
            <a:pPr lvl="0"/>
            <a:r>
              <a:rPr lang="en-US" dirty="0"/>
              <a:t>Helvetica Regular 50/50</a:t>
            </a:r>
          </a:p>
        </p:txBody>
      </p:sp>
    </p:spTree>
    <p:extLst>
      <p:ext uri="{BB962C8B-B14F-4D97-AF65-F5344CB8AC3E}">
        <p14:creationId xmlns:p14="http://schemas.microsoft.com/office/powerpoint/2010/main" val="3404611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768183" y="779110"/>
            <a:ext cx="17089437" cy="1003300"/>
          </a:xfrm>
          <a:prstGeom prst="rect">
            <a:avLst/>
          </a:prstGeom>
        </p:spPr>
        <p:txBody>
          <a:bodyPr vert="horz" lIns="91431" tIns="45718" rIns="91431" bIns="45718"/>
          <a:lstStyle>
            <a:lvl1pPr marL="0" indent="0">
              <a:lnSpc>
                <a:spcPts val="6500"/>
              </a:lnSpc>
              <a:buNone/>
              <a:defRPr sz="6400" b="1" i="0" baseline="0">
                <a:solidFill>
                  <a:srgbClr val="141313"/>
                </a:solidFill>
                <a:latin typeface="Helvetica"/>
                <a:cs typeface="Helvetica"/>
              </a:defRPr>
            </a:lvl1pPr>
          </a:lstStyle>
          <a:p>
            <a:pPr lvl="0"/>
            <a:r>
              <a:rPr lang="en-US" dirty="0"/>
              <a:t>Header: Helvetica Bold 65/65</a:t>
            </a:r>
          </a:p>
        </p:txBody>
      </p:sp>
      <p:sp>
        <p:nvSpPr>
          <p:cNvPr id="12" name="Text Placeholder 11"/>
          <p:cNvSpPr>
            <a:spLocks noGrp="1"/>
          </p:cNvSpPr>
          <p:nvPr>
            <p:ph type="body" sz="quarter" idx="12" hasCustomPrompt="1"/>
          </p:nvPr>
        </p:nvSpPr>
        <p:spPr>
          <a:xfrm>
            <a:off x="768353" y="2968626"/>
            <a:ext cx="15649576" cy="6669088"/>
          </a:xfrm>
          <a:prstGeom prst="rect">
            <a:avLst/>
          </a:prstGeom>
        </p:spPr>
        <p:txBody>
          <a:bodyPr vert="horz" lIns="91431" tIns="45718" rIns="91431" bIns="45718"/>
          <a:lstStyle>
            <a:lvl1pPr marL="0" indent="0">
              <a:lnSpc>
                <a:spcPts val="5000"/>
              </a:lnSpc>
              <a:spcBef>
                <a:spcPts val="0"/>
              </a:spcBef>
              <a:spcAft>
                <a:spcPts val="5000"/>
              </a:spcAft>
              <a:buFontTx/>
              <a:buNone/>
              <a:defRPr sz="5000" b="0" i="0" baseline="0">
                <a:solidFill>
                  <a:srgbClr val="141313"/>
                </a:solidFill>
                <a:latin typeface="Helvetica"/>
                <a:cs typeface="Helvetica"/>
              </a:defRPr>
            </a:lvl1pPr>
            <a:lvl2pPr marL="457161" indent="0">
              <a:buNone/>
              <a:defRPr sz="5000"/>
            </a:lvl2pPr>
            <a:lvl3pPr marL="914323" indent="0">
              <a:buNone/>
              <a:defRPr sz="5000"/>
            </a:lvl3pPr>
            <a:lvl4pPr marL="1371477" indent="0">
              <a:buNone/>
              <a:defRPr sz="5000"/>
            </a:lvl4pPr>
            <a:lvl5pPr marL="1828638" indent="0">
              <a:buNone/>
              <a:defRPr sz="5000"/>
            </a:lvl5pPr>
          </a:lstStyle>
          <a:p>
            <a:pPr lvl="0"/>
            <a:r>
              <a:rPr lang="en-US" dirty="0"/>
              <a:t>List: Helvetica Regular 50/50, 50pt space after paragraph</a:t>
            </a:r>
          </a:p>
          <a:p>
            <a:pPr lvl="0"/>
            <a:r>
              <a:rPr lang="en-US" dirty="0"/>
              <a:t>List: Helvetica Regular 50/50, 50pt space after paragraph</a:t>
            </a:r>
          </a:p>
        </p:txBody>
      </p:sp>
    </p:spTree>
    <p:extLst>
      <p:ext uri="{BB962C8B-B14F-4D97-AF65-F5344CB8AC3E}">
        <p14:creationId xmlns:p14="http://schemas.microsoft.com/office/powerpoint/2010/main" val="3331176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7" name="Text Placeholder 4"/>
          <p:cNvSpPr>
            <a:spLocks noGrp="1"/>
          </p:cNvSpPr>
          <p:nvPr>
            <p:ph type="body" sz="quarter" idx="10" hasCustomPrompt="1"/>
          </p:nvPr>
        </p:nvSpPr>
        <p:spPr>
          <a:xfrm>
            <a:off x="768183" y="779110"/>
            <a:ext cx="17089437" cy="1003300"/>
          </a:xfrm>
          <a:prstGeom prst="rect">
            <a:avLst/>
          </a:prstGeom>
        </p:spPr>
        <p:txBody>
          <a:bodyPr vert="horz" lIns="91431" tIns="45718" rIns="91431" bIns="45718"/>
          <a:lstStyle>
            <a:lvl1pPr marL="0" indent="0">
              <a:lnSpc>
                <a:spcPts val="6500"/>
              </a:lnSpc>
              <a:buNone/>
              <a:defRPr sz="6400" b="1" i="0" baseline="0">
                <a:solidFill>
                  <a:srgbClr val="141313"/>
                </a:solidFill>
                <a:latin typeface="Helvetica"/>
                <a:cs typeface="Helvetica"/>
              </a:defRPr>
            </a:lvl1pPr>
          </a:lstStyle>
          <a:p>
            <a:pPr lvl="0"/>
            <a:r>
              <a:rPr lang="en-US" dirty="0"/>
              <a:t>Header: Helvetica Bold 65/65</a:t>
            </a:r>
          </a:p>
        </p:txBody>
      </p:sp>
      <p:sp>
        <p:nvSpPr>
          <p:cNvPr id="12" name="Text Placeholder 11"/>
          <p:cNvSpPr>
            <a:spLocks noGrp="1"/>
          </p:cNvSpPr>
          <p:nvPr>
            <p:ph type="body" sz="quarter" idx="12" hasCustomPrompt="1"/>
          </p:nvPr>
        </p:nvSpPr>
        <p:spPr>
          <a:xfrm>
            <a:off x="768353" y="2968626"/>
            <a:ext cx="15649576" cy="6669088"/>
          </a:xfrm>
          <a:prstGeom prst="rect">
            <a:avLst/>
          </a:prstGeom>
        </p:spPr>
        <p:txBody>
          <a:bodyPr vert="horz" lIns="0" tIns="45718" rIns="0" bIns="0"/>
          <a:lstStyle>
            <a:lvl1pPr marL="508000" indent="-508000">
              <a:lnSpc>
                <a:spcPts val="5000"/>
              </a:lnSpc>
              <a:spcBef>
                <a:spcPts val="0"/>
              </a:spcBef>
              <a:spcAft>
                <a:spcPts val="5000"/>
              </a:spcAft>
              <a:buFont typeface="Arial"/>
              <a:buChar char="•"/>
              <a:defRPr sz="5000" b="0" i="0">
                <a:solidFill>
                  <a:srgbClr val="141313"/>
                </a:solidFill>
                <a:latin typeface="Helvetica"/>
                <a:cs typeface="Helvetica"/>
              </a:defRPr>
            </a:lvl1pPr>
            <a:lvl2pPr marL="457161" indent="0">
              <a:buNone/>
              <a:defRPr sz="5000"/>
            </a:lvl2pPr>
            <a:lvl3pPr marL="914323" indent="0">
              <a:buNone/>
              <a:defRPr sz="5000"/>
            </a:lvl3pPr>
            <a:lvl4pPr marL="1371477" indent="0">
              <a:buNone/>
              <a:defRPr sz="5000"/>
            </a:lvl4pPr>
            <a:lvl5pPr marL="1828638" indent="0">
              <a:buNone/>
              <a:defRPr sz="5000"/>
            </a:lvl5pPr>
          </a:lstStyle>
          <a:p>
            <a:pPr lvl="0"/>
            <a:r>
              <a:rPr lang="en-US" dirty="0"/>
              <a:t>Bullet List</a:t>
            </a:r>
            <a:br>
              <a:rPr lang="en-US" dirty="0"/>
            </a:br>
            <a:r>
              <a:rPr lang="en-US" dirty="0"/>
              <a:t>Helvetica Regular 50/50, 50pt space after paragraph</a:t>
            </a:r>
          </a:p>
          <a:p>
            <a:pPr lvl="0"/>
            <a:r>
              <a:rPr lang="en-US" dirty="0"/>
              <a:t>Bullet List</a:t>
            </a:r>
            <a:br>
              <a:rPr lang="en-US" dirty="0"/>
            </a:br>
            <a:r>
              <a:rPr lang="en-US" dirty="0"/>
              <a:t>Helvetica Regular 50/50</a:t>
            </a:r>
          </a:p>
        </p:txBody>
      </p:sp>
    </p:spTree>
    <p:extLst>
      <p:ext uri="{BB962C8B-B14F-4D97-AF65-F5344CB8AC3E}">
        <p14:creationId xmlns:p14="http://schemas.microsoft.com/office/powerpoint/2010/main" val="4117462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R">
    <p:spTree>
      <p:nvGrpSpPr>
        <p:cNvPr id="1" name=""/>
        <p:cNvGrpSpPr/>
        <p:nvPr/>
      </p:nvGrpSpPr>
      <p:grpSpPr>
        <a:xfrm>
          <a:off x="0" y="0"/>
          <a:ext cx="0" cy="0"/>
          <a:chOff x="0" y="0"/>
          <a:chExt cx="0" cy="0"/>
        </a:xfrm>
      </p:grpSpPr>
      <p:sp>
        <p:nvSpPr>
          <p:cNvPr id="8" name="Picture Placeholder 4"/>
          <p:cNvSpPr>
            <a:spLocks noGrp="1"/>
          </p:cNvSpPr>
          <p:nvPr>
            <p:ph type="pic" sz="quarter" idx="14"/>
          </p:nvPr>
        </p:nvSpPr>
        <p:spPr>
          <a:xfrm>
            <a:off x="12192374" y="2968625"/>
            <a:ext cx="10566026" cy="6669088"/>
          </a:xfrm>
          <a:prstGeom prst="rect">
            <a:avLst/>
          </a:prstGeom>
          <a:solidFill>
            <a:schemeClr val="bg1">
              <a:lumMod val="50000"/>
            </a:schemeClr>
          </a:solidFill>
        </p:spPr>
        <p:txBody>
          <a:bodyPr vert="horz"/>
          <a:lstStyle>
            <a:lvl1pPr marL="0" indent="0">
              <a:lnSpc>
                <a:spcPts val="5000"/>
              </a:lnSpc>
              <a:spcBef>
                <a:spcPts val="0"/>
              </a:spcBef>
              <a:buFontTx/>
              <a:buNone/>
              <a:defRPr sz="5000">
                <a:solidFill>
                  <a:schemeClr val="bg1"/>
                </a:solidFill>
                <a:latin typeface="Helvetica"/>
              </a:defRPr>
            </a:lvl1pPr>
          </a:lstStyle>
          <a:p>
            <a:r>
              <a:rPr lang="en-US"/>
              <a:t>Click icon to add picture</a:t>
            </a:r>
            <a:endParaRPr lang="en-US" dirty="0"/>
          </a:p>
        </p:txBody>
      </p:sp>
      <p:sp>
        <p:nvSpPr>
          <p:cNvPr id="13" name="Text Placeholder 10"/>
          <p:cNvSpPr>
            <a:spLocks noGrp="1"/>
          </p:cNvSpPr>
          <p:nvPr>
            <p:ph type="body" sz="quarter" idx="17" hasCustomPrompt="1"/>
          </p:nvPr>
        </p:nvSpPr>
        <p:spPr>
          <a:xfrm>
            <a:off x="12192374" y="9967072"/>
            <a:ext cx="4311650" cy="744221"/>
          </a:xfrm>
          <a:prstGeom prst="rect">
            <a:avLst/>
          </a:prstGeom>
        </p:spPr>
        <p:txBody>
          <a:bodyPr vert="horz">
            <a:spAutoFit/>
          </a:bodyPr>
          <a:lstStyle>
            <a:lvl1pPr marL="0" indent="0" algn="l">
              <a:lnSpc>
                <a:spcPts val="2500"/>
              </a:lnSpc>
              <a:buNone/>
              <a:defRPr sz="2500" baseline="0">
                <a:solidFill>
                  <a:srgbClr val="141313"/>
                </a:solidFill>
                <a:latin typeface="Helvetica"/>
                <a:cs typeface="Helvetica"/>
              </a:defRPr>
            </a:lvl1pPr>
          </a:lstStyle>
          <a:p>
            <a:pPr lvl="0"/>
            <a:r>
              <a:rPr lang="en-US" dirty="0"/>
              <a:t>Caption: Helvetica Regular 25/25 </a:t>
            </a:r>
            <a:r>
              <a:rPr lang="en-US" dirty="0" err="1"/>
              <a:t>pt</a:t>
            </a:r>
            <a:endParaRPr lang="en-US" dirty="0"/>
          </a:p>
        </p:txBody>
      </p:sp>
      <p:sp>
        <p:nvSpPr>
          <p:cNvPr id="14" name="Text Placeholder 2"/>
          <p:cNvSpPr>
            <a:spLocks noGrp="1"/>
          </p:cNvSpPr>
          <p:nvPr>
            <p:ph type="body" sz="quarter" idx="13" hasCustomPrompt="1"/>
          </p:nvPr>
        </p:nvSpPr>
        <p:spPr>
          <a:xfrm>
            <a:off x="768349" y="2968625"/>
            <a:ext cx="10636251" cy="3319712"/>
          </a:xfrm>
          <a:prstGeom prst="rect">
            <a:avLst/>
          </a:prstGeom>
        </p:spPr>
        <p:txBody>
          <a:bodyPr vert="horz">
            <a:spAutoFit/>
          </a:bodyPr>
          <a:lstStyle>
            <a:lvl1pPr marL="0" indent="0">
              <a:lnSpc>
                <a:spcPts val="5000"/>
              </a:lnSpc>
              <a:spcBef>
                <a:spcPts val="0"/>
              </a:spcBef>
              <a:spcAft>
                <a:spcPts val="5000"/>
              </a:spcAft>
              <a:buFontTx/>
              <a:buNone/>
              <a:defRPr sz="5000" baseline="0">
                <a:solidFill>
                  <a:srgbClr val="141313"/>
                </a:solidFill>
                <a:latin typeface="Helvetica"/>
                <a:cs typeface="Helvetica"/>
              </a:defRPr>
            </a:lvl1pPr>
            <a:lvl4pPr marL="1371600" indent="0">
              <a:buNone/>
              <a:defRPr/>
            </a:lvl4pPr>
            <a:lvl5pPr marL="1828800" indent="0">
              <a:buNone/>
              <a:defRPr/>
            </a:lvl5pPr>
          </a:lstStyle>
          <a:p>
            <a:pPr lvl="0"/>
            <a:r>
              <a:rPr lang="en-US" dirty="0"/>
              <a:t>Body text: Helvetica Regular 50/50ptHelvetica Regular 50/50 </a:t>
            </a:r>
            <a:r>
              <a:rPr lang="en-US" dirty="0" err="1"/>
              <a:t>ptHelvetica</a:t>
            </a:r>
            <a:r>
              <a:rPr lang="en-US" dirty="0"/>
              <a:t> Regular 50/50pt</a:t>
            </a:r>
          </a:p>
          <a:p>
            <a:pPr lvl="0"/>
            <a:r>
              <a:rPr lang="en-US" dirty="0"/>
              <a:t>Body text: Helvetica Regular 50/50pt</a:t>
            </a:r>
          </a:p>
        </p:txBody>
      </p:sp>
      <p:sp>
        <p:nvSpPr>
          <p:cNvPr id="6" name="Text Placeholder 4"/>
          <p:cNvSpPr>
            <a:spLocks noGrp="1"/>
          </p:cNvSpPr>
          <p:nvPr>
            <p:ph type="body" sz="quarter" idx="10" hasCustomPrompt="1"/>
          </p:nvPr>
        </p:nvSpPr>
        <p:spPr>
          <a:xfrm>
            <a:off x="768183" y="779110"/>
            <a:ext cx="17089437" cy="1003300"/>
          </a:xfrm>
          <a:prstGeom prst="rect">
            <a:avLst/>
          </a:prstGeom>
        </p:spPr>
        <p:txBody>
          <a:bodyPr vert="horz" lIns="91431" tIns="45718" rIns="91431" bIns="45718"/>
          <a:lstStyle>
            <a:lvl1pPr marL="0" indent="0">
              <a:lnSpc>
                <a:spcPts val="6500"/>
              </a:lnSpc>
              <a:buNone/>
              <a:defRPr sz="6400" b="1" i="0" baseline="0">
                <a:solidFill>
                  <a:srgbClr val="141313"/>
                </a:solidFill>
                <a:latin typeface="Helvetica"/>
                <a:cs typeface="Helvetica"/>
              </a:defRPr>
            </a:lvl1pPr>
          </a:lstStyle>
          <a:p>
            <a:pPr lvl="0"/>
            <a:r>
              <a:rPr lang="en-US" dirty="0"/>
              <a:t>Header: Helvetica Bold 65/65</a:t>
            </a:r>
          </a:p>
        </p:txBody>
      </p:sp>
    </p:spTree>
    <p:extLst>
      <p:ext uri="{BB962C8B-B14F-4D97-AF65-F5344CB8AC3E}">
        <p14:creationId xmlns:p14="http://schemas.microsoft.com/office/powerpoint/2010/main" val="2150134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L">
    <p:spTree>
      <p:nvGrpSpPr>
        <p:cNvPr id="1" name=""/>
        <p:cNvGrpSpPr/>
        <p:nvPr/>
      </p:nvGrpSpPr>
      <p:grpSpPr>
        <a:xfrm>
          <a:off x="0" y="0"/>
          <a:ext cx="0" cy="0"/>
          <a:chOff x="0" y="0"/>
          <a:chExt cx="0" cy="0"/>
        </a:xfrm>
      </p:grpSpPr>
      <p:sp>
        <p:nvSpPr>
          <p:cNvPr id="8" name="Picture Placeholder 4"/>
          <p:cNvSpPr>
            <a:spLocks noGrp="1"/>
          </p:cNvSpPr>
          <p:nvPr>
            <p:ph type="pic" sz="quarter" idx="14"/>
          </p:nvPr>
        </p:nvSpPr>
        <p:spPr>
          <a:xfrm>
            <a:off x="768174" y="2968625"/>
            <a:ext cx="11023226" cy="6669088"/>
          </a:xfrm>
          <a:prstGeom prst="rect">
            <a:avLst/>
          </a:prstGeom>
          <a:solidFill>
            <a:schemeClr val="bg1">
              <a:lumMod val="50000"/>
            </a:schemeClr>
          </a:solidFill>
        </p:spPr>
        <p:txBody>
          <a:bodyPr vert="horz"/>
          <a:lstStyle>
            <a:lvl1pPr marL="0" indent="0">
              <a:lnSpc>
                <a:spcPts val="5000"/>
              </a:lnSpc>
              <a:spcBef>
                <a:spcPts val="0"/>
              </a:spcBef>
              <a:buFontTx/>
              <a:buNone/>
              <a:defRPr sz="5000">
                <a:solidFill>
                  <a:schemeClr val="bg1"/>
                </a:solidFill>
                <a:latin typeface="Helvetica"/>
              </a:defRPr>
            </a:lvl1pPr>
          </a:lstStyle>
          <a:p>
            <a:r>
              <a:rPr lang="en-US"/>
              <a:t>Click icon to add picture</a:t>
            </a:r>
            <a:endParaRPr lang="en-US" dirty="0"/>
          </a:p>
        </p:txBody>
      </p:sp>
      <p:sp>
        <p:nvSpPr>
          <p:cNvPr id="13" name="Text Placeholder 10"/>
          <p:cNvSpPr>
            <a:spLocks noGrp="1"/>
          </p:cNvSpPr>
          <p:nvPr>
            <p:ph type="body" sz="quarter" idx="17" hasCustomPrompt="1"/>
          </p:nvPr>
        </p:nvSpPr>
        <p:spPr>
          <a:xfrm>
            <a:off x="768174" y="9967072"/>
            <a:ext cx="4311650" cy="744221"/>
          </a:xfrm>
          <a:prstGeom prst="rect">
            <a:avLst/>
          </a:prstGeom>
        </p:spPr>
        <p:txBody>
          <a:bodyPr vert="horz">
            <a:spAutoFit/>
          </a:bodyPr>
          <a:lstStyle>
            <a:lvl1pPr marL="0" indent="0" algn="l">
              <a:lnSpc>
                <a:spcPts val="2500"/>
              </a:lnSpc>
              <a:buNone/>
              <a:defRPr sz="2500" baseline="0">
                <a:solidFill>
                  <a:srgbClr val="141313"/>
                </a:solidFill>
                <a:latin typeface="Helvetica"/>
                <a:cs typeface="Helvetica"/>
              </a:defRPr>
            </a:lvl1pPr>
          </a:lstStyle>
          <a:p>
            <a:pPr lvl="0"/>
            <a:r>
              <a:rPr lang="en-US" dirty="0"/>
              <a:t>Caption: Helvetica Regular 25/25 </a:t>
            </a:r>
            <a:r>
              <a:rPr lang="en-US" dirty="0" err="1"/>
              <a:t>pt</a:t>
            </a:r>
            <a:endParaRPr lang="en-US" dirty="0"/>
          </a:p>
        </p:txBody>
      </p:sp>
      <p:sp>
        <p:nvSpPr>
          <p:cNvPr id="9" name="Text Placeholder 2"/>
          <p:cNvSpPr>
            <a:spLocks noGrp="1"/>
          </p:cNvSpPr>
          <p:nvPr>
            <p:ph type="body" sz="quarter" idx="18" hasCustomPrompt="1"/>
          </p:nvPr>
        </p:nvSpPr>
        <p:spPr>
          <a:xfrm>
            <a:off x="12122149" y="2968625"/>
            <a:ext cx="10636251" cy="3319712"/>
          </a:xfrm>
          <a:prstGeom prst="rect">
            <a:avLst/>
          </a:prstGeom>
        </p:spPr>
        <p:txBody>
          <a:bodyPr vert="horz">
            <a:spAutoFit/>
          </a:bodyPr>
          <a:lstStyle>
            <a:lvl1pPr marL="0" indent="0">
              <a:lnSpc>
                <a:spcPts val="5000"/>
              </a:lnSpc>
              <a:spcBef>
                <a:spcPts val="0"/>
              </a:spcBef>
              <a:spcAft>
                <a:spcPts val="5000"/>
              </a:spcAft>
              <a:buFontTx/>
              <a:buNone/>
              <a:defRPr sz="5000" baseline="0">
                <a:solidFill>
                  <a:srgbClr val="141313"/>
                </a:solidFill>
                <a:latin typeface="Helvetica"/>
                <a:cs typeface="Helvetica"/>
              </a:defRPr>
            </a:lvl1pPr>
            <a:lvl4pPr marL="1371600" indent="0">
              <a:buNone/>
              <a:defRPr/>
            </a:lvl4pPr>
            <a:lvl5pPr marL="1828800" indent="0">
              <a:buNone/>
              <a:defRPr/>
            </a:lvl5pPr>
          </a:lstStyle>
          <a:p>
            <a:pPr lvl="0"/>
            <a:r>
              <a:rPr lang="en-US" dirty="0"/>
              <a:t>Body text: Helvetica Regular 50/50ptHelvetica Regular 50/50 </a:t>
            </a:r>
            <a:r>
              <a:rPr lang="en-US" dirty="0" err="1"/>
              <a:t>ptHelvetica</a:t>
            </a:r>
            <a:r>
              <a:rPr lang="en-US" dirty="0"/>
              <a:t> Regular 50/50pt</a:t>
            </a:r>
          </a:p>
          <a:p>
            <a:pPr lvl="0"/>
            <a:r>
              <a:rPr lang="en-US" dirty="0"/>
              <a:t>Body text: Helvetica Regular 50/50pt</a:t>
            </a:r>
          </a:p>
        </p:txBody>
      </p:sp>
      <p:sp>
        <p:nvSpPr>
          <p:cNvPr id="6" name="Text Placeholder 4"/>
          <p:cNvSpPr>
            <a:spLocks noGrp="1"/>
          </p:cNvSpPr>
          <p:nvPr>
            <p:ph type="body" sz="quarter" idx="10" hasCustomPrompt="1"/>
          </p:nvPr>
        </p:nvSpPr>
        <p:spPr>
          <a:xfrm>
            <a:off x="768183" y="779110"/>
            <a:ext cx="17089437" cy="1003300"/>
          </a:xfrm>
          <a:prstGeom prst="rect">
            <a:avLst/>
          </a:prstGeom>
        </p:spPr>
        <p:txBody>
          <a:bodyPr vert="horz" lIns="91431" tIns="45718" rIns="91431" bIns="45718"/>
          <a:lstStyle>
            <a:lvl1pPr marL="0" indent="0">
              <a:lnSpc>
                <a:spcPts val="6500"/>
              </a:lnSpc>
              <a:buNone/>
              <a:defRPr sz="6400" b="1" i="0" baseline="0">
                <a:solidFill>
                  <a:srgbClr val="141313"/>
                </a:solidFill>
                <a:latin typeface="Helvetica"/>
                <a:cs typeface="Helvetica"/>
              </a:defRPr>
            </a:lvl1pPr>
          </a:lstStyle>
          <a:p>
            <a:pPr lvl="0"/>
            <a:r>
              <a:rPr lang="en-US" dirty="0"/>
              <a:t>Header: Helvetica Bold 65/65</a:t>
            </a:r>
          </a:p>
        </p:txBody>
      </p:sp>
    </p:spTree>
    <p:extLst>
      <p:ext uri="{BB962C8B-B14F-4D97-AF65-F5344CB8AC3E}">
        <p14:creationId xmlns:p14="http://schemas.microsoft.com/office/powerpoint/2010/main" val="3984095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ulti images">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768349" y="2968626"/>
            <a:ext cx="6669088" cy="6669088"/>
          </a:xfrm>
          <a:prstGeom prst="rect">
            <a:avLst/>
          </a:prstGeom>
          <a:solidFill>
            <a:schemeClr val="bg1">
              <a:lumMod val="50000"/>
            </a:schemeClr>
          </a:solidFill>
        </p:spPr>
        <p:txBody>
          <a:bodyPr vert="horz" lIns="91431" tIns="45718" rIns="91431" bIns="45718"/>
          <a:lstStyle>
            <a:lvl1pPr>
              <a:defRPr>
                <a:latin typeface="Helvetica"/>
              </a:defRPr>
            </a:lvl1pPr>
          </a:lstStyle>
          <a:p>
            <a:r>
              <a:rPr lang="en-US"/>
              <a:t>Click icon to add picture</a:t>
            </a:r>
            <a:endParaRPr lang="en-US" dirty="0"/>
          </a:p>
        </p:txBody>
      </p:sp>
      <p:sp>
        <p:nvSpPr>
          <p:cNvPr id="8" name="Picture Placeholder 4"/>
          <p:cNvSpPr>
            <a:spLocks noGrp="1"/>
          </p:cNvSpPr>
          <p:nvPr>
            <p:ph type="pic" sz="quarter" idx="14"/>
          </p:nvPr>
        </p:nvSpPr>
        <p:spPr>
          <a:xfrm>
            <a:off x="7775763" y="2968626"/>
            <a:ext cx="6669088" cy="6669088"/>
          </a:xfrm>
          <a:prstGeom prst="rect">
            <a:avLst/>
          </a:prstGeom>
          <a:solidFill>
            <a:schemeClr val="bg1">
              <a:lumMod val="50000"/>
            </a:schemeClr>
          </a:solidFill>
        </p:spPr>
        <p:txBody>
          <a:bodyPr vert="horz" lIns="91431" tIns="45718" rIns="91431" bIns="45718"/>
          <a:lstStyle>
            <a:lvl1pPr>
              <a:defRPr>
                <a:latin typeface="Helvetica"/>
              </a:defRPr>
            </a:lvl1pPr>
          </a:lstStyle>
          <a:p>
            <a:r>
              <a:rPr lang="en-US"/>
              <a:t>Click icon to add picture</a:t>
            </a:r>
            <a:endParaRPr lang="en-US" dirty="0"/>
          </a:p>
        </p:txBody>
      </p:sp>
      <p:sp>
        <p:nvSpPr>
          <p:cNvPr id="9" name="Text Placeholder 8"/>
          <p:cNvSpPr>
            <a:spLocks noGrp="1"/>
          </p:cNvSpPr>
          <p:nvPr>
            <p:ph type="body" sz="quarter" idx="15" hasCustomPrompt="1"/>
          </p:nvPr>
        </p:nvSpPr>
        <p:spPr>
          <a:xfrm>
            <a:off x="14762537" y="2968626"/>
            <a:ext cx="5497512" cy="5499100"/>
          </a:xfrm>
          <a:prstGeom prst="rect">
            <a:avLst/>
          </a:prstGeom>
        </p:spPr>
        <p:txBody>
          <a:bodyPr vert="horz" lIns="91431" tIns="45718" rIns="91431" bIns="45718"/>
          <a:lstStyle>
            <a:lvl1pPr marL="0" indent="0">
              <a:lnSpc>
                <a:spcPts val="3500"/>
              </a:lnSpc>
              <a:buNone/>
              <a:defRPr sz="3600" baseline="0">
                <a:solidFill>
                  <a:srgbClr val="141313"/>
                </a:solidFill>
                <a:latin typeface="Helvetica"/>
                <a:cs typeface="Helvetica"/>
              </a:defRPr>
            </a:lvl1pPr>
          </a:lstStyle>
          <a:p>
            <a:pPr lvl="0"/>
            <a:r>
              <a:rPr lang="en-US" dirty="0"/>
              <a:t>Helvetica Regular 35/35 </a:t>
            </a:r>
          </a:p>
        </p:txBody>
      </p:sp>
      <p:sp>
        <p:nvSpPr>
          <p:cNvPr id="11" name="Text Placeholder 10"/>
          <p:cNvSpPr>
            <a:spLocks noGrp="1"/>
          </p:cNvSpPr>
          <p:nvPr>
            <p:ph type="body" sz="quarter" idx="16" hasCustomPrompt="1"/>
          </p:nvPr>
        </p:nvSpPr>
        <p:spPr>
          <a:xfrm>
            <a:off x="768183" y="9967079"/>
            <a:ext cx="4311651" cy="985838"/>
          </a:xfrm>
          <a:prstGeom prst="rect">
            <a:avLst/>
          </a:prstGeom>
        </p:spPr>
        <p:txBody>
          <a:bodyPr vert="horz" lIns="91431" tIns="45718" rIns="91431" bIns="45718"/>
          <a:lstStyle>
            <a:lvl1pPr marL="0" indent="0" algn="l">
              <a:lnSpc>
                <a:spcPts val="2500"/>
              </a:lnSpc>
              <a:buNone/>
              <a:defRPr sz="2600" baseline="0">
                <a:solidFill>
                  <a:srgbClr val="141313"/>
                </a:solidFill>
                <a:latin typeface="Helvetica"/>
                <a:cs typeface="Helvetica"/>
              </a:defRPr>
            </a:lvl1pPr>
          </a:lstStyle>
          <a:p>
            <a:pPr lvl="0"/>
            <a:r>
              <a:rPr lang="en-US" dirty="0"/>
              <a:t>Helvetica Regular 25/25 </a:t>
            </a:r>
            <a:r>
              <a:rPr lang="en-US" dirty="0" err="1"/>
              <a:t>pt</a:t>
            </a:r>
            <a:endParaRPr lang="en-US" dirty="0"/>
          </a:p>
        </p:txBody>
      </p:sp>
      <p:sp>
        <p:nvSpPr>
          <p:cNvPr id="13" name="Text Placeholder 10"/>
          <p:cNvSpPr>
            <a:spLocks noGrp="1"/>
          </p:cNvSpPr>
          <p:nvPr>
            <p:ph type="body" sz="quarter" idx="17" hasCustomPrompt="1"/>
          </p:nvPr>
        </p:nvSpPr>
        <p:spPr>
          <a:xfrm>
            <a:off x="7775772" y="9967079"/>
            <a:ext cx="4311651" cy="985838"/>
          </a:xfrm>
          <a:prstGeom prst="rect">
            <a:avLst/>
          </a:prstGeom>
        </p:spPr>
        <p:txBody>
          <a:bodyPr vert="horz" lIns="91431" tIns="45718" rIns="91431" bIns="45718"/>
          <a:lstStyle>
            <a:lvl1pPr marL="0" indent="0" algn="l">
              <a:lnSpc>
                <a:spcPts val="2500"/>
              </a:lnSpc>
              <a:buNone/>
              <a:defRPr sz="2600" baseline="0">
                <a:solidFill>
                  <a:srgbClr val="141313"/>
                </a:solidFill>
                <a:latin typeface="Helvetica"/>
                <a:cs typeface="Helvetica"/>
              </a:defRPr>
            </a:lvl1pPr>
          </a:lstStyle>
          <a:p>
            <a:pPr lvl="0"/>
            <a:r>
              <a:rPr lang="en-US" dirty="0"/>
              <a:t>Helvetica Regular 25/25 </a:t>
            </a:r>
            <a:r>
              <a:rPr lang="en-US" dirty="0" err="1"/>
              <a:t>pt</a:t>
            </a:r>
            <a:endParaRPr lang="en-US" dirty="0"/>
          </a:p>
        </p:txBody>
      </p:sp>
      <p:sp>
        <p:nvSpPr>
          <p:cNvPr id="10" name="Text Placeholder 4"/>
          <p:cNvSpPr>
            <a:spLocks noGrp="1"/>
          </p:cNvSpPr>
          <p:nvPr>
            <p:ph type="body" sz="quarter" idx="10" hasCustomPrompt="1"/>
          </p:nvPr>
        </p:nvSpPr>
        <p:spPr>
          <a:xfrm>
            <a:off x="768183" y="779110"/>
            <a:ext cx="17089437" cy="1003300"/>
          </a:xfrm>
          <a:prstGeom prst="rect">
            <a:avLst/>
          </a:prstGeom>
        </p:spPr>
        <p:txBody>
          <a:bodyPr vert="horz" lIns="91431" tIns="45718" rIns="91431" bIns="45718"/>
          <a:lstStyle>
            <a:lvl1pPr marL="0" indent="0">
              <a:lnSpc>
                <a:spcPts val="6500"/>
              </a:lnSpc>
              <a:buNone/>
              <a:defRPr sz="6400" b="1" i="0" baseline="0">
                <a:solidFill>
                  <a:srgbClr val="141313"/>
                </a:solidFill>
                <a:latin typeface="Helvetica"/>
                <a:cs typeface="Helvetica"/>
              </a:defRPr>
            </a:lvl1pPr>
          </a:lstStyle>
          <a:p>
            <a:pPr lvl="0"/>
            <a:r>
              <a:rPr lang="en-US" dirty="0"/>
              <a:t>Header: Helvetica Bold 65/65</a:t>
            </a:r>
          </a:p>
        </p:txBody>
      </p:sp>
    </p:spTree>
    <p:extLst>
      <p:ext uri="{BB962C8B-B14F-4D97-AF65-F5344CB8AC3E}">
        <p14:creationId xmlns:p14="http://schemas.microsoft.com/office/powerpoint/2010/main" val="2563502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MIT_LAB_Keynote_presentation_white3.jpg"/>
          <p:cNvPicPr/>
          <p:nvPr userDrawn="1"/>
        </p:nvPicPr>
        <p:blipFill>
          <a:blip r:embed="rId18">
            <a:extLst/>
          </a:blip>
          <a:stretch>
            <a:fillRect/>
          </a:stretch>
        </p:blipFill>
        <p:spPr>
          <a:xfrm>
            <a:off x="0" y="0"/>
            <a:ext cx="24384000" cy="13716000"/>
          </a:xfrm>
          <a:prstGeom prst="rect">
            <a:avLst/>
          </a:prstGeom>
          <a:ln w="12700">
            <a:miter lim="400000"/>
          </a:ln>
        </p:spPr>
      </p:pic>
      <p:sp>
        <p:nvSpPr>
          <p:cNvPr id="6" name="Text Placeholder 2"/>
          <p:cNvSpPr txBox="1">
            <a:spLocks/>
          </p:cNvSpPr>
          <p:nvPr userDrawn="1"/>
        </p:nvSpPr>
        <p:spPr>
          <a:xfrm>
            <a:off x="23145750" y="12317414"/>
            <a:ext cx="493805" cy="1082676"/>
          </a:xfrm>
          <a:prstGeom prst="rect">
            <a:avLst/>
          </a:prstGeom>
        </p:spPr>
        <p:txBody>
          <a:bodyPr vert="horz" lIns="0" tIns="45718" rIns="0" bIns="0"/>
          <a:lstStyle>
            <a:lvl1pPr marL="0" indent="0" algn="l" defTabSz="457161" rtl="0" eaLnBrk="1" latinLnBrk="0" hangingPunct="1">
              <a:spcBef>
                <a:spcPct val="20000"/>
              </a:spcBef>
              <a:buFont typeface="Arial"/>
              <a:buNone/>
              <a:defRPr sz="1900" b="0" i="0" kern="1200" baseline="0">
                <a:solidFill>
                  <a:srgbClr val="FFFFFF"/>
                </a:solidFill>
                <a:latin typeface="Helvetica"/>
                <a:ea typeface="+mn-ea"/>
                <a:cs typeface="Helvetica"/>
              </a:defRPr>
            </a:lvl1pPr>
            <a:lvl2pPr marL="457161" indent="0" algn="l" defTabSz="457161" rtl="0" eaLnBrk="1" latinLnBrk="0" hangingPunct="1">
              <a:spcBef>
                <a:spcPct val="20000"/>
              </a:spcBef>
              <a:buFont typeface="Arial"/>
              <a:buNone/>
              <a:defRPr sz="1900" b="1" i="0" kern="1200">
                <a:solidFill>
                  <a:srgbClr val="FFFFFF"/>
                </a:solidFill>
                <a:latin typeface="Helvetica"/>
                <a:ea typeface="+mn-ea"/>
                <a:cs typeface="Helvetica"/>
              </a:defRPr>
            </a:lvl2pPr>
            <a:lvl3pPr marL="914323" indent="0" algn="l" defTabSz="457161" rtl="0" eaLnBrk="1" latinLnBrk="0" hangingPunct="1">
              <a:spcBef>
                <a:spcPct val="20000"/>
              </a:spcBef>
              <a:buFont typeface="Arial"/>
              <a:buNone/>
              <a:defRPr sz="1900" b="1" i="0" kern="1200">
                <a:solidFill>
                  <a:srgbClr val="FFFFFF"/>
                </a:solidFill>
                <a:latin typeface="Helvetica"/>
                <a:ea typeface="+mn-ea"/>
                <a:cs typeface="Helvetica"/>
              </a:defRPr>
            </a:lvl3pPr>
            <a:lvl4pPr marL="1371477" indent="0" algn="l" defTabSz="457161" rtl="0" eaLnBrk="1" latinLnBrk="0" hangingPunct="1">
              <a:spcBef>
                <a:spcPct val="20000"/>
              </a:spcBef>
              <a:buFont typeface="Arial"/>
              <a:buNone/>
              <a:defRPr sz="1900" b="1" i="0" kern="1200">
                <a:solidFill>
                  <a:srgbClr val="FFFFFF"/>
                </a:solidFill>
                <a:latin typeface="Helvetica"/>
                <a:ea typeface="+mn-ea"/>
                <a:cs typeface="Helvetica"/>
              </a:defRPr>
            </a:lvl4pPr>
            <a:lvl5pPr marL="1828638" indent="0" algn="l" defTabSz="457161" rtl="0" eaLnBrk="1" latinLnBrk="0" hangingPunct="1">
              <a:spcBef>
                <a:spcPct val="20000"/>
              </a:spcBef>
              <a:buFont typeface="Arial"/>
              <a:buNone/>
              <a:defRPr sz="1900" b="1" i="0" kern="1200">
                <a:solidFill>
                  <a:srgbClr val="FFFFFF"/>
                </a:solidFill>
                <a:latin typeface="Helvetica"/>
                <a:ea typeface="+mn-ea"/>
                <a:cs typeface="Helvetica"/>
              </a:defRPr>
            </a:lvl5pPr>
            <a:lvl6pPr marL="2514380" indent="-228581" algn="l" defTabSz="457161" rtl="0" eaLnBrk="1" latinLnBrk="0" hangingPunct="1">
              <a:spcBef>
                <a:spcPct val="20000"/>
              </a:spcBef>
              <a:buFont typeface="Arial"/>
              <a:buChar char="•"/>
              <a:defRPr sz="1900" kern="1200">
                <a:solidFill>
                  <a:schemeClr val="tx1"/>
                </a:solidFill>
                <a:latin typeface="+mn-lt"/>
                <a:ea typeface="+mn-ea"/>
                <a:cs typeface="+mn-cs"/>
              </a:defRPr>
            </a:lvl6pPr>
            <a:lvl7pPr marL="2971539" indent="-228581" algn="l" defTabSz="457161" rtl="0" eaLnBrk="1" latinLnBrk="0" hangingPunct="1">
              <a:spcBef>
                <a:spcPct val="20000"/>
              </a:spcBef>
              <a:buFont typeface="Arial"/>
              <a:buChar char="•"/>
              <a:defRPr sz="1900" kern="1200">
                <a:solidFill>
                  <a:schemeClr val="tx1"/>
                </a:solidFill>
                <a:latin typeface="+mn-lt"/>
                <a:ea typeface="+mn-ea"/>
                <a:cs typeface="+mn-cs"/>
              </a:defRPr>
            </a:lvl7pPr>
            <a:lvl8pPr marL="3428701" indent="-228581" algn="l" defTabSz="457161" rtl="0" eaLnBrk="1" latinLnBrk="0" hangingPunct="1">
              <a:spcBef>
                <a:spcPct val="20000"/>
              </a:spcBef>
              <a:buFont typeface="Arial"/>
              <a:buChar char="•"/>
              <a:defRPr sz="1900" kern="1200">
                <a:solidFill>
                  <a:schemeClr val="tx1"/>
                </a:solidFill>
                <a:latin typeface="+mn-lt"/>
                <a:ea typeface="+mn-ea"/>
                <a:cs typeface="+mn-cs"/>
              </a:defRPr>
            </a:lvl8pPr>
            <a:lvl9pPr marL="3885857" indent="-228581" algn="l" defTabSz="457161" rtl="0" eaLnBrk="1" latinLnBrk="0" hangingPunct="1">
              <a:spcBef>
                <a:spcPct val="20000"/>
              </a:spcBef>
              <a:buFont typeface="Arial"/>
              <a:buChar char="•"/>
              <a:defRPr sz="1900" kern="1200">
                <a:solidFill>
                  <a:schemeClr val="tx1"/>
                </a:solidFill>
                <a:latin typeface="+mn-lt"/>
                <a:ea typeface="+mn-ea"/>
                <a:cs typeface="+mn-cs"/>
              </a:defRPr>
            </a:lvl9pPr>
          </a:lstStyle>
          <a:p>
            <a:pPr lvl="0" algn="r">
              <a:defRPr>
                <a:solidFill>
                  <a:srgbClr val="000000"/>
                </a:solidFill>
              </a:defRPr>
            </a:pPr>
            <a:endParaRPr lang="en-US" b="1" dirty="0">
              <a:solidFill>
                <a:srgbClr val="141313"/>
              </a:solidFill>
            </a:endParaRPr>
          </a:p>
        </p:txBody>
      </p:sp>
      <p:pic>
        <p:nvPicPr>
          <p:cNvPr id="10" name="Picture 9" descr="AffectiveComputing_Symbol_K_RGB.jpg"/>
          <p:cNvPicPr>
            <a:picLocks noChangeAspect="1"/>
          </p:cNvPicPr>
          <p:nvPr userDrawn="1"/>
        </p:nvPicPr>
        <p:blipFill rotWithShape="1">
          <a:blip r:embed="rId19" cstate="print">
            <a:extLst>
              <a:ext uri="{28A0092B-C50C-407E-A947-70E740481C1C}">
                <a14:useLocalDpi xmlns:a14="http://schemas.microsoft.com/office/drawing/2010/main" val="0"/>
              </a:ext>
            </a:extLst>
          </a:blip>
          <a:srcRect l="14276" t="14437" r="14890" b="15655"/>
          <a:stretch/>
        </p:blipFill>
        <p:spPr>
          <a:xfrm>
            <a:off x="1835150" y="12357100"/>
            <a:ext cx="971550" cy="958850"/>
          </a:xfrm>
          <a:prstGeom prst="rect">
            <a:avLst/>
          </a:prstGeom>
        </p:spPr>
      </p:pic>
    </p:spTree>
    <p:extLst>
      <p:ext uri="{BB962C8B-B14F-4D97-AF65-F5344CB8AC3E}">
        <p14:creationId xmlns:p14="http://schemas.microsoft.com/office/powerpoint/2010/main" val="4282439057"/>
      </p:ext>
    </p:extLst>
  </p:cSld>
  <p:clrMap bg1="lt1" tx1="dk1" bg2="lt2" tx2="dk2" accent1="accent1" accent2="accent2" accent3="accent3" accent4="accent4" accent5="accent5" accent6="accent6" hlink="hlink" folHlink="folHlink"/>
  <p:sldLayoutIdLst>
    <p:sldLayoutId id="2147483669" r:id="rId1"/>
    <p:sldLayoutId id="2147483668" r:id="rId2"/>
    <p:sldLayoutId id="2147483663" r:id="rId3"/>
    <p:sldLayoutId id="2147483664" r:id="rId4"/>
    <p:sldLayoutId id="2147483665" r:id="rId5"/>
    <p:sldLayoutId id="2147483671" r:id="rId6"/>
    <p:sldLayoutId id="2147483672" r:id="rId7"/>
    <p:sldLayoutId id="2147483673" r:id="rId8"/>
    <p:sldLayoutId id="2147483666" r:id="rId9"/>
    <p:sldLayoutId id="2147483667" r:id="rId10"/>
    <p:sldLayoutId id="2147483674" r:id="rId11"/>
    <p:sldLayoutId id="2147483677" r:id="rId12"/>
    <p:sldLayoutId id="2147483678" r:id="rId13"/>
    <p:sldLayoutId id="2147483679" r:id="rId14"/>
    <p:sldLayoutId id="2147483680" r:id="rId15"/>
    <p:sldLayoutId id="2147483694" r:id="rId16"/>
  </p:sldLayoutIdLst>
  <p:hf sldNum="0" hdr="0" ftr="0" dt="0"/>
  <p:txStyles>
    <p:titleStyle>
      <a:lvl1pPr algn="ctr" defTabSz="457161" rtl="0" eaLnBrk="1" latinLnBrk="0" hangingPunct="1">
        <a:spcBef>
          <a:spcPct val="0"/>
        </a:spcBef>
        <a:buNone/>
        <a:defRPr sz="4300" kern="1200">
          <a:solidFill>
            <a:schemeClr val="tx1"/>
          </a:solidFill>
          <a:latin typeface="+mj-lt"/>
          <a:ea typeface="+mj-ea"/>
          <a:cs typeface="+mj-cs"/>
        </a:defRPr>
      </a:lvl1pPr>
    </p:titleStyle>
    <p:bodyStyle>
      <a:lvl1pPr marL="342871" indent="-342871" algn="l" defTabSz="457161" rtl="0" eaLnBrk="1" latinLnBrk="0" hangingPunct="1">
        <a:spcBef>
          <a:spcPct val="20000"/>
        </a:spcBef>
        <a:buFont typeface="Arial"/>
        <a:buChar char="•"/>
        <a:defRPr sz="3100" kern="1200">
          <a:solidFill>
            <a:schemeClr val="tx1"/>
          </a:solidFill>
          <a:latin typeface="+mn-lt"/>
          <a:ea typeface="+mn-ea"/>
          <a:cs typeface="+mn-cs"/>
        </a:defRPr>
      </a:lvl1pPr>
      <a:lvl2pPr marL="742884" indent="-285725" algn="l" defTabSz="457161" rtl="0" eaLnBrk="1" latinLnBrk="0" hangingPunct="1">
        <a:spcBef>
          <a:spcPct val="20000"/>
        </a:spcBef>
        <a:buFont typeface="Arial"/>
        <a:buChar char="–"/>
        <a:defRPr sz="2900" kern="1200">
          <a:solidFill>
            <a:schemeClr val="tx1"/>
          </a:solidFill>
          <a:latin typeface="+mn-lt"/>
          <a:ea typeface="+mn-ea"/>
          <a:cs typeface="+mn-cs"/>
        </a:defRPr>
      </a:lvl2pPr>
      <a:lvl3pPr marL="1142901" indent="-228581" algn="l" defTabSz="457161" rtl="0" eaLnBrk="1" latinLnBrk="0" hangingPunct="1">
        <a:spcBef>
          <a:spcPct val="20000"/>
        </a:spcBef>
        <a:buFont typeface="Arial"/>
        <a:buChar char="•"/>
        <a:defRPr sz="2400" kern="1200">
          <a:solidFill>
            <a:schemeClr val="tx1"/>
          </a:solidFill>
          <a:latin typeface="+mn-lt"/>
          <a:ea typeface="+mn-ea"/>
          <a:cs typeface="+mn-cs"/>
        </a:defRPr>
      </a:lvl3pPr>
      <a:lvl4pPr marL="1600058" indent="-228581" algn="l" defTabSz="457161" rtl="0" eaLnBrk="1" latinLnBrk="0" hangingPunct="1">
        <a:spcBef>
          <a:spcPct val="20000"/>
        </a:spcBef>
        <a:buFont typeface="Arial"/>
        <a:buChar char="–"/>
        <a:defRPr sz="1900" kern="1200">
          <a:solidFill>
            <a:schemeClr val="tx1"/>
          </a:solidFill>
          <a:latin typeface="+mn-lt"/>
          <a:ea typeface="+mn-ea"/>
          <a:cs typeface="+mn-cs"/>
        </a:defRPr>
      </a:lvl4pPr>
      <a:lvl5pPr marL="2057219" indent="-228581" algn="l" defTabSz="457161" rtl="0" eaLnBrk="1" latinLnBrk="0" hangingPunct="1">
        <a:spcBef>
          <a:spcPct val="20000"/>
        </a:spcBef>
        <a:buFont typeface="Arial"/>
        <a:buChar char="»"/>
        <a:defRPr sz="1900" kern="1200">
          <a:solidFill>
            <a:schemeClr val="tx1"/>
          </a:solidFill>
          <a:latin typeface="+mn-lt"/>
          <a:ea typeface="+mn-ea"/>
          <a:cs typeface="+mn-cs"/>
        </a:defRPr>
      </a:lvl5pPr>
      <a:lvl6pPr marL="2514380" indent="-228581" algn="l" defTabSz="457161" rtl="0" eaLnBrk="1" latinLnBrk="0" hangingPunct="1">
        <a:spcBef>
          <a:spcPct val="20000"/>
        </a:spcBef>
        <a:buFont typeface="Arial"/>
        <a:buChar char="•"/>
        <a:defRPr sz="1900" kern="1200">
          <a:solidFill>
            <a:schemeClr val="tx1"/>
          </a:solidFill>
          <a:latin typeface="+mn-lt"/>
          <a:ea typeface="+mn-ea"/>
          <a:cs typeface="+mn-cs"/>
        </a:defRPr>
      </a:lvl6pPr>
      <a:lvl7pPr marL="2971539" indent="-228581" algn="l" defTabSz="457161" rtl="0" eaLnBrk="1" latinLnBrk="0" hangingPunct="1">
        <a:spcBef>
          <a:spcPct val="20000"/>
        </a:spcBef>
        <a:buFont typeface="Arial"/>
        <a:buChar char="•"/>
        <a:defRPr sz="1900" kern="1200">
          <a:solidFill>
            <a:schemeClr val="tx1"/>
          </a:solidFill>
          <a:latin typeface="+mn-lt"/>
          <a:ea typeface="+mn-ea"/>
          <a:cs typeface="+mn-cs"/>
        </a:defRPr>
      </a:lvl7pPr>
      <a:lvl8pPr marL="3428701" indent="-228581" algn="l" defTabSz="457161" rtl="0" eaLnBrk="1" latinLnBrk="0" hangingPunct="1">
        <a:spcBef>
          <a:spcPct val="20000"/>
        </a:spcBef>
        <a:buFont typeface="Arial"/>
        <a:buChar char="•"/>
        <a:defRPr sz="1900" kern="1200">
          <a:solidFill>
            <a:schemeClr val="tx1"/>
          </a:solidFill>
          <a:latin typeface="+mn-lt"/>
          <a:ea typeface="+mn-ea"/>
          <a:cs typeface="+mn-cs"/>
        </a:defRPr>
      </a:lvl8pPr>
      <a:lvl9pPr marL="3885857" indent="-228581" algn="l" defTabSz="457161"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57161" rtl="0" eaLnBrk="1" latinLnBrk="0" hangingPunct="1">
        <a:defRPr sz="1900" kern="1200">
          <a:solidFill>
            <a:schemeClr val="tx1"/>
          </a:solidFill>
          <a:latin typeface="+mn-lt"/>
          <a:ea typeface="+mn-ea"/>
          <a:cs typeface="+mn-cs"/>
        </a:defRPr>
      </a:lvl1pPr>
      <a:lvl2pPr marL="457161" algn="l" defTabSz="457161" rtl="0" eaLnBrk="1" latinLnBrk="0" hangingPunct="1">
        <a:defRPr sz="1900" kern="1200">
          <a:solidFill>
            <a:schemeClr val="tx1"/>
          </a:solidFill>
          <a:latin typeface="+mn-lt"/>
          <a:ea typeface="+mn-ea"/>
          <a:cs typeface="+mn-cs"/>
        </a:defRPr>
      </a:lvl2pPr>
      <a:lvl3pPr marL="914323" algn="l" defTabSz="457161" rtl="0" eaLnBrk="1" latinLnBrk="0" hangingPunct="1">
        <a:defRPr sz="1900" kern="1200">
          <a:solidFill>
            <a:schemeClr val="tx1"/>
          </a:solidFill>
          <a:latin typeface="+mn-lt"/>
          <a:ea typeface="+mn-ea"/>
          <a:cs typeface="+mn-cs"/>
        </a:defRPr>
      </a:lvl3pPr>
      <a:lvl4pPr marL="1371477" algn="l" defTabSz="457161" rtl="0" eaLnBrk="1" latinLnBrk="0" hangingPunct="1">
        <a:defRPr sz="1900" kern="1200">
          <a:solidFill>
            <a:schemeClr val="tx1"/>
          </a:solidFill>
          <a:latin typeface="+mn-lt"/>
          <a:ea typeface="+mn-ea"/>
          <a:cs typeface="+mn-cs"/>
        </a:defRPr>
      </a:lvl4pPr>
      <a:lvl5pPr marL="1828638" algn="l" defTabSz="457161" rtl="0" eaLnBrk="1" latinLnBrk="0" hangingPunct="1">
        <a:defRPr sz="1900" kern="1200">
          <a:solidFill>
            <a:schemeClr val="tx1"/>
          </a:solidFill>
          <a:latin typeface="+mn-lt"/>
          <a:ea typeface="+mn-ea"/>
          <a:cs typeface="+mn-cs"/>
        </a:defRPr>
      </a:lvl5pPr>
      <a:lvl6pPr marL="2285800" algn="l" defTabSz="457161" rtl="0" eaLnBrk="1" latinLnBrk="0" hangingPunct="1">
        <a:defRPr sz="1900" kern="1200">
          <a:solidFill>
            <a:schemeClr val="tx1"/>
          </a:solidFill>
          <a:latin typeface="+mn-lt"/>
          <a:ea typeface="+mn-ea"/>
          <a:cs typeface="+mn-cs"/>
        </a:defRPr>
      </a:lvl6pPr>
      <a:lvl7pPr marL="2742961" algn="l" defTabSz="457161" rtl="0" eaLnBrk="1" latinLnBrk="0" hangingPunct="1">
        <a:defRPr sz="1900" kern="1200">
          <a:solidFill>
            <a:schemeClr val="tx1"/>
          </a:solidFill>
          <a:latin typeface="+mn-lt"/>
          <a:ea typeface="+mn-ea"/>
          <a:cs typeface="+mn-cs"/>
        </a:defRPr>
      </a:lvl7pPr>
      <a:lvl8pPr marL="3200120" algn="l" defTabSz="457161" rtl="0" eaLnBrk="1" latinLnBrk="0" hangingPunct="1">
        <a:defRPr sz="1900" kern="1200">
          <a:solidFill>
            <a:schemeClr val="tx1"/>
          </a:solidFill>
          <a:latin typeface="+mn-lt"/>
          <a:ea typeface="+mn-ea"/>
          <a:cs typeface="+mn-cs"/>
        </a:defRPr>
      </a:lvl8pPr>
      <a:lvl9pPr marL="3657277" algn="l" defTabSz="45716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91070FF0-6991-2B46-9686-5AB918147CA6}" type="datetimeFigureOut">
              <a:rPr lang="en-US" smtClean="0"/>
              <a:t>9/16/20</a:t>
            </a:fld>
            <a:endParaRPr lang="en-US"/>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05823466-2EDB-3244-9EC0-89ED10EA2223}" type="slidenum">
              <a:rPr lang="en-US" smtClean="0"/>
              <a:t>‹#›</a:t>
            </a:fld>
            <a:endParaRPr lang="en-US"/>
          </a:p>
        </p:txBody>
      </p:sp>
    </p:spTree>
    <p:extLst>
      <p:ext uri="{BB962C8B-B14F-4D97-AF65-F5344CB8AC3E}">
        <p14:creationId xmlns:p14="http://schemas.microsoft.com/office/powerpoint/2010/main" val="196574823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ov"/><Relationship Id="rId7" Type="http://schemas.openxmlformats.org/officeDocument/2006/relationships/image" Target="../media/image2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16.xml"/><Relationship Id="rId5" Type="http://schemas.openxmlformats.org/officeDocument/2006/relationships/slideLayout" Target="../slideLayouts/slideLayout5.xml"/><Relationship Id="rId4" Type="http://schemas.openxmlformats.org/officeDocument/2006/relationships/video" Target="../media/media2.mov"/><Relationship Id="rId9"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1.tif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1.xml"/><Relationship Id="rId7" Type="http://schemas.openxmlformats.org/officeDocument/2006/relationships/image" Target="../media/image31.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hyperlink" Target="file:////Users/picard/Desktop/Talks/Movies/affective_computing_may9_1-short.mov" TargetMode="External"/><Relationship Id="rId5" Type="http://schemas.openxmlformats.org/officeDocument/2006/relationships/image" Target="../media/image30.png"/><Relationship Id="rId4"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MAS.630:  Affective Computing</a:t>
            </a:r>
          </a:p>
        </p:txBody>
      </p:sp>
      <p:sp>
        <p:nvSpPr>
          <p:cNvPr id="4" name="Text Placeholder 3"/>
          <p:cNvSpPr>
            <a:spLocks noGrp="1"/>
          </p:cNvSpPr>
          <p:nvPr>
            <p:ph type="body" sz="quarter" idx="12"/>
          </p:nvPr>
        </p:nvSpPr>
        <p:spPr>
          <a:xfrm>
            <a:off x="768353" y="2968626"/>
            <a:ext cx="10024833" cy="6669088"/>
          </a:xfrm>
        </p:spPr>
        <p:txBody>
          <a:bodyPr/>
          <a:lstStyle/>
          <a:p>
            <a:pPr>
              <a:lnSpc>
                <a:spcPct val="100000"/>
              </a:lnSpc>
            </a:pPr>
            <a:r>
              <a:rPr lang="en-US" sz="8800" b="1" dirty="0"/>
              <a:t>Emotion Recognition</a:t>
            </a:r>
          </a:p>
          <a:p>
            <a:pPr>
              <a:lnSpc>
                <a:spcPct val="100000"/>
              </a:lnSpc>
            </a:pPr>
            <a:endParaRPr lang="en-US" sz="8800" b="1" dirty="0"/>
          </a:p>
          <a:p>
            <a:pPr>
              <a:lnSpc>
                <a:spcPct val="100000"/>
              </a:lnSpc>
            </a:pPr>
            <a:endParaRPr lang="en-US" sz="8800" b="1" dirty="0"/>
          </a:p>
        </p:txBody>
      </p:sp>
      <p:pic>
        <p:nvPicPr>
          <p:cNvPr id="5" name="Picture 4">
            <a:extLst>
              <a:ext uri="{FF2B5EF4-FFF2-40B4-BE49-F238E27FC236}">
                <a16:creationId xmlns:a16="http://schemas.microsoft.com/office/drawing/2014/main" id="{0F837607-2EC5-1B46-9B5C-F8C7C4773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628" y="3095284"/>
            <a:ext cx="11304814" cy="6358958"/>
          </a:xfrm>
          <a:prstGeom prst="rect">
            <a:avLst/>
          </a:prstGeom>
        </p:spPr>
      </p:pic>
    </p:spTree>
    <p:extLst>
      <p:ext uri="{BB962C8B-B14F-4D97-AF65-F5344CB8AC3E}">
        <p14:creationId xmlns:p14="http://schemas.microsoft.com/office/powerpoint/2010/main" val="1567084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a:spLocks noGrp="1"/>
          </p:cNvSpPr>
          <p:nvPr>
            <p:ph type="body" idx="4"/>
          </p:nvPr>
        </p:nvSpPr>
        <p:spPr>
          <a:xfrm>
            <a:off x="2396407" y="605944"/>
            <a:ext cx="13970237" cy="1003300"/>
          </a:xfrm>
        </p:spPr>
        <p:txBody>
          <a:bodyPr/>
          <a:lstStyle/>
          <a:p>
            <a:r>
              <a:rPr lang="en-US" sz="6000" dirty="0">
                <a:solidFill>
                  <a:schemeClr val="tx1"/>
                </a:solidFill>
                <a:latin typeface="Helvetica"/>
                <a:cs typeface="Helvetica"/>
              </a:rPr>
              <a:t>Emotion Recognition</a:t>
            </a:r>
          </a:p>
        </p:txBody>
      </p:sp>
      <p:pic>
        <p:nvPicPr>
          <p:cNvPr id="8" name="Picture 7" descr="emotic_blanc.png"/>
          <p:cNvPicPr>
            <a:picLocks noChangeAspect="1"/>
          </p:cNvPicPr>
          <p:nvPr/>
        </p:nvPicPr>
        <p:blipFill>
          <a:blip r:embed="rId3"/>
          <a:stretch>
            <a:fillRect/>
          </a:stretch>
        </p:blipFill>
        <p:spPr>
          <a:xfrm>
            <a:off x="530631" y="171500"/>
            <a:ext cx="1693696" cy="1524327"/>
          </a:xfrm>
          <a:prstGeom prst="rect">
            <a:avLst/>
          </a:prstGeom>
        </p:spPr>
      </p:pic>
      <p:pic>
        <p:nvPicPr>
          <p:cNvPr id="12" name="Picture 11"/>
          <p:cNvPicPr>
            <a:picLocks noChangeAspect="1"/>
          </p:cNvPicPr>
          <p:nvPr/>
        </p:nvPicPr>
        <p:blipFill>
          <a:blip r:embed="rId4"/>
          <a:stretch>
            <a:fillRect/>
          </a:stretch>
        </p:blipFill>
        <p:spPr>
          <a:xfrm>
            <a:off x="17405784" y="288596"/>
            <a:ext cx="6378345" cy="3249527"/>
          </a:xfrm>
          <a:prstGeom prst="rect">
            <a:avLst/>
          </a:prstGeom>
        </p:spPr>
      </p:pic>
      <p:pic>
        <p:nvPicPr>
          <p:cNvPr id="10" name="Picture 9">
            <a:extLst>
              <a:ext uri="{FF2B5EF4-FFF2-40B4-BE49-F238E27FC236}">
                <a16:creationId xmlns:a16="http://schemas.microsoft.com/office/drawing/2014/main" id="{2ADB8581-3281-4748-95EA-96F98A72B497}"/>
              </a:ext>
            </a:extLst>
          </p:cNvPr>
          <p:cNvPicPr>
            <a:picLocks noChangeAspect="1"/>
          </p:cNvPicPr>
          <p:nvPr/>
        </p:nvPicPr>
        <p:blipFill>
          <a:blip r:embed="rId5"/>
          <a:stretch>
            <a:fillRect/>
          </a:stretch>
        </p:blipFill>
        <p:spPr>
          <a:xfrm>
            <a:off x="5177815" y="4907280"/>
            <a:ext cx="4575142" cy="5699759"/>
          </a:xfrm>
          <a:prstGeom prst="rect">
            <a:avLst/>
          </a:prstGeom>
        </p:spPr>
      </p:pic>
      <p:sp>
        <p:nvSpPr>
          <p:cNvPr id="11" name="Text Placeholder 4">
            <a:extLst>
              <a:ext uri="{FF2B5EF4-FFF2-40B4-BE49-F238E27FC236}">
                <a16:creationId xmlns:a16="http://schemas.microsoft.com/office/drawing/2014/main" id="{C383FD8D-E1D6-4346-A321-88967D34DFF2}"/>
              </a:ext>
            </a:extLst>
          </p:cNvPr>
          <p:cNvSpPr txBox="1">
            <a:spLocks/>
          </p:cNvSpPr>
          <p:nvPr/>
        </p:nvSpPr>
        <p:spPr>
          <a:xfrm>
            <a:off x="11809328" y="4368675"/>
            <a:ext cx="10636251" cy="8444556"/>
          </a:xfrm>
          <a:prstGeom prst="rect">
            <a:avLst/>
          </a:prstGeom>
        </p:spPr>
        <p:txBody>
          <a:bodyPr/>
          <a:lstStyle>
            <a:lvl1pPr marL="342871" indent="-342871" algn="l" defTabSz="457161" rtl="0" eaLnBrk="1" latinLnBrk="0" hangingPunct="1">
              <a:spcBef>
                <a:spcPct val="20000"/>
              </a:spcBef>
              <a:buFont typeface="Arial"/>
              <a:buChar char="•"/>
              <a:defRPr sz="3100" kern="1200">
                <a:solidFill>
                  <a:schemeClr val="tx1"/>
                </a:solidFill>
                <a:latin typeface="+mn-lt"/>
                <a:ea typeface="+mn-ea"/>
                <a:cs typeface="+mn-cs"/>
              </a:defRPr>
            </a:lvl1pPr>
            <a:lvl2pPr marL="742884" indent="-285725" algn="l" defTabSz="457161" rtl="0" eaLnBrk="1" latinLnBrk="0" hangingPunct="1">
              <a:spcBef>
                <a:spcPct val="20000"/>
              </a:spcBef>
              <a:buFont typeface="Arial"/>
              <a:buChar char="–"/>
              <a:defRPr sz="2900" kern="1200">
                <a:solidFill>
                  <a:schemeClr val="tx1"/>
                </a:solidFill>
                <a:latin typeface="+mn-lt"/>
                <a:ea typeface="+mn-ea"/>
                <a:cs typeface="+mn-cs"/>
              </a:defRPr>
            </a:lvl2pPr>
            <a:lvl3pPr marL="1142901" indent="-228581" algn="l" defTabSz="457161" rtl="0" eaLnBrk="1" latinLnBrk="0" hangingPunct="1">
              <a:spcBef>
                <a:spcPct val="20000"/>
              </a:spcBef>
              <a:buFont typeface="Arial"/>
              <a:buChar char="•"/>
              <a:defRPr sz="2400" kern="1200">
                <a:solidFill>
                  <a:schemeClr val="tx1"/>
                </a:solidFill>
                <a:latin typeface="+mn-lt"/>
                <a:ea typeface="+mn-ea"/>
                <a:cs typeface="+mn-cs"/>
              </a:defRPr>
            </a:lvl3pPr>
            <a:lvl4pPr marL="1600058" indent="-228581" algn="l" defTabSz="457161" rtl="0" eaLnBrk="1" latinLnBrk="0" hangingPunct="1">
              <a:spcBef>
                <a:spcPct val="20000"/>
              </a:spcBef>
              <a:buFont typeface="Arial"/>
              <a:buChar char="–"/>
              <a:defRPr sz="1900" kern="1200">
                <a:solidFill>
                  <a:schemeClr val="tx1"/>
                </a:solidFill>
                <a:latin typeface="+mn-lt"/>
                <a:ea typeface="+mn-ea"/>
                <a:cs typeface="+mn-cs"/>
              </a:defRPr>
            </a:lvl4pPr>
            <a:lvl5pPr marL="2057219" indent="-228581" algn="l" defTabSz="457161" rtl="0" eaLnBrk="1" latinLnBrk="0" hangingPunct="1">
              <a:spcBef>
                <a:spcPct val="20000"/>
              </a:spcBef>
              <a:buFont typeface="Arial"/>
              <a:buChar char="»"/>
              <a:defRPr sz="1900" kern="1200">
                <a:solidFill>
                  <a:schemeClr val="tx1"/>
                </a:solidFill>
                <a:latin typeface="+mn-lt"/>
                <a:ea typeface="+mn-ea"/>
                <a:cs typeface="+mn-cs"/>
              </a:defRPr>
            </a:lvl5pPr>
            <a:lvl6pPr marL="2514380" indent="-228581" algn="l" defTabSz="457161" rtl="0" eaLnBrk="1" latinLnBrk="0" hangingPunct="1">
              <a:spcBef>
                <a:spcPct val="20000"/>
              </a:spcBef>
              <a:buFont typeface="Arial"/>
              <a:buChar char="•"/>
              <a:defRPr sz="1900" kern="1200">
                <a:solidFill>
                  <a:schemeClr val="tx1"/>
                </a:solidFill>
                <a:latin typeface="+mn-lt"/>
                <a:ea typeface="+mn-ea"/>
                <a:cs typeface="+mn-cs"/>
              </a:defRPr>
            </a:lvl6pPr>
            <a:lvl7pPr marL="2971539" indent="-228581" algn="l" defTabSz="457161" rtl="0" eaLnBrk="1" latinLnBrk="0" hangingPunct="1">
              <a:spcBef>
                <a:spcPct val="20000"/>
              </a:spcBef>
              <a:buFont typeface="Arial"/>
              <a:buChar char="•"/>
              <a:defRPr sz="1900" kern="1200">
                <a:solidFill>
                  <a:schemeClr val="tx1"/>
                </a:solidFill>
                <a:latin typeface="+mn-lt"/>
                <a:ea typeface="+mn-ea"/>
                <a:cs typeface="+mn-cs"/>
              </a:defRPr>
            </a:lvl7pPr>
            <a:lvl8pPr marL="3428701" indent="-228581" algn="l" defTabSz="457161" rtl="0" eaLnBrk="1" latinLnBrk="0" hangingPunct="1">
              <a:spcBef>
                <a:spcPct val="20000"/>
              </a:spcBef>
              <a:buFont typeface="Arial"/>
              <a:buChar char="•"/>
              <a:defRPr sz="1900" kern="1200">
                <a:solidFill>
                  <a:schemeClr val="tx1"/>
                </a:solidFill>
                <a:latin typeface="+mn-lt"/>
                <a:ea typeface="+mn-ea"/>
                <a:cs typeface="+mn-cs"/>
              </a:defRPr>
            </a:lvl8pPr>
            <a:lvl9pPr marL="3885857" indent="-228581" algn="l" defTabSz="457161" rtl="0" eaLnBrk="1" latinLnBrk="0" hangingPunct="1">
              <a:spcBef>
                <a:spcPct val="20000"/>
              </a:spcBef>
              <a:buFont typeface="Arial"/>
              <a:buChar char="•"/>
              <a:defRPr sz="1900" kern="1200">
                <a:solidFill>
                  <a:schemeClr val="tx1"/>
                </a:solidFill>
                <a:latin typeface="+mn-lt"/>
                <a:ea typeface="+mn-ea"/>
                <a:cs typeface="+mn-cs"/>
              </a:defRPr>
            </a:lvl9pPr>
          </a:lstStyle>
          <a:p>
            <a:pPr marL="0" indent="0">
              <a:buNone/>
            </a:pPr>
            <a:endParaRPr lang="en-US" sz="3600" dirty="0"/>
          </a:p>
          <a:p>
            <a:pPr marL="0" indent="0">
              <a:buNone/>
            </a:pPr>
            <a:r>
              <a:rPr lang="en-US" sz="3600" dirty="0"/>
              <a:t>What is he feeling?  (Choose from the “Basic Six”):</a:t>
            </a:r>
          </a:p>
          <a:p>
            <a:pPr marL="0" indent="0">
              <a:buNone/>
            </a:pPr>
            <a:endParaRPr lang="en-US" sz="3600" dirty="0"/>
          </a:p>
          <a:p>
            <a:r>
              <a:rPr lang="en-US" sz="3600" dirty="0"/>
              <a:t>Happiness</a:t>
            </a:r>
          </a:p>
          <a:p>
            <a:r>
              <a:rPr lang="en-US" sz="3600" dirty="0"/>
              <a:t>Anger</a:t>
            </a:r>
          </a:p>
          <a:p>
            <a:r>
              <a:rPr lang="en-US" sz="3600" dirty="0"/>
              <a:t>Surprise</a:t>
            </a:r>
          </a:p>
          <a:p>
            <a:r>
              <a:rPr lang="en-US" sz="3600" dirty="0"/>
              <a:t>Fear</a:t>
            </a:r>
          </a:p>
          <a:p>
            <a:r>
              <a:rPr lang="en-US" sz="3600" dirty="0"/>
              <a:t>Sadness</a:t>
            </a:r>
          </a:p>
          <a:p>
            <a:r>
              <a:rPr lang="en-US" sz="3600" dirty="0"/>
              <a:t>Disgust</a:t>
            </a:r>
          </a:p>
          <a:p>
            <a:endParaRPr lang="en-US" sz="3600" dirty="0"/>
          </a:p>
        </p:txBody>
      </p:sp>
    </p:spTree>
    <p:extLst>
      <p:ext uri="{BB962C8B-B14F-4D97-AF65-F5344CB8AC3E}">
        <p14:creationId xmlns:p14="http://schemas.microsoft.com/office/powerpoint/2010/main" val="31214719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147334" y="4907279"/>
            <a:ext cx="4562943" cy="5684561"/>
          </a:xfrm>
          <a:prstGeom prst="rect">
            <a:avLst/>
          </a:prstGeom>
        </p:spPr>
      </p:pic>
      <p:sp>
        <p:nvSpPr>
          <p:cNvPr id="6" name="Text Placeholder 4"/>
          <p:cNvSpPr>
            <a:spLocks noGrp="1"/>
          </p:cNvSpPr>
          <p:nvPr>
            <p:ph type="body" idx="4"/>
          </p:nvPr>
        </p:nvSpPr>
        <p:spPr>
          <a:xfrm>
            <a:off x="2396407" y="605944"/>
            <a:ext cx="13970237" cy="1003300"/>
          </a:xfrm>
        </p:spPr>
        <p:txBody>
          <a:bodyPr/>
          <a:lstStyle/>
          <a:p>
            <a:r>
              <a:rPr lang="en-US" sz="6000" dirty="0">
                <a:solidFill>
                  <a:schemeClr val="tx1"/>
                </a:solidFill>
                <a:latin typeface="Helvetica"/>
                <a:cs typeface="Helvetica"/>
              </a:rPr>
              <a:t>Emotion Recognition</a:t>
            </a:r>
          </a:p>
        </p:txBody>
      </p:sp>
      <p:pic>
        <p:nvPicPr>
          <p:cNvPr id="8" name="Picture 7" descr="emotic_blanc.png"/>
          <p:cNvPicPr>
            <a:picLocks noChangeAspect="1"/>
          </p:cNvPicPr>
          <p:nvPr/>
        </p:nvPicPr>
        <p:blipFill>
          <a:blip r:embed="rId4"/>
          <a:stretch>
            <a:fillRect/>
          </a:stretch>
        </p:blipFill>
        <p:spPr>
          <a:xfrm>
            <a:off x="530631" y="171500"/>
            <a:ext cx="1693696" cy="1524327"/>
          </a:xfrm>
          <a:prstGeom prst="rect">
            <a:avLst/>
          </a:prstGeom>
        </p:spPr>
      </p:pic>
      <p:pic>
        <p:nvPicPr>
          <p:cNvPr id="19" name="Picture 18" descr="BBC-Hardtalk-headshot.png"/>
          <p:cNvPicPr>
            <a:picLocks noChangeAspect="1"/>
          </p:cNvPicPr>
          <p:nvPr/>
        </p:nvPicPr>
        <p:blipFill rotWithShape="1">
          <a:blip r:embed="rId5">
            <a:extLst>
              <a:ext uri="{28A0092B-C50C-407E-A947-70E740481C1C}">
                <a14:useLocalDpi xmlns:a14="http://schemas.microsoft.com/office/drawing/2010/main" val="0"/>
              </a:ext>
            </a:extLst>
          </a:blip>
          <a:srcRect r="5348"/>
          <a:stretch/>
        </p:blipFill>
        <p:spPr>
          <a:xfrm>
            <a:off x="21656447" y="12347015"/>
            <a:ext cx="1066800" cy="1127071"/>
          </a:xfrm>
          <a:prstGeom prst="rect">
            <a:avLst/>
          </a:prstGeom>
        </p:spPr>
      </p:pic>
      <p:sp>
        <p:nvSpPr>
          <p:cNvPr id="20" name="TextBox 19"/>
          <p:cNvSpPr txBox="1"/>
          <p:nvPr/>
        </p:nvSpPr>
        <p:spPr>
          <a:xfrm>
            <a:off x="18094679" y="12420019"/>
            <a:ext cx="3344645" cy="1242648"/>
          </a:xfrm>
          <a:prstGeom prst="rect">
            <a:avLst/>
          </a:prstGeom>
          <a:noFill/>
        </p:spPr>
        <p:txBody>
          <a:bodyPr wrap="square" rtlCol="0">
            <a:spAutoFit/>
          </a:bodyPr>
          <a:lstStyle/>
          <a:p>
            <a:pPr marL="0" marR="0" lvl="0" indent="0" algn="r" defTabSz="584149" eaLnBrk="1" fontAlgn="auto" latinLnBrk="0" hangingPunct="1">
              <a:lnSpc>
                <a:spcPts val="4500"/>
              </a:lnSpc>
              <a:spcBef>
                <a:spcPts val="2400"/>
              </a:spcBef>
              <a:spcAft>
                <a:spcPts val="0"/>
              </a:spcAft>
              <a:buClrTx/>
              <a:buSzTx/>
              <a:buFontTx/>
              <a:buNone/>
              <a:tabLst/>
              <a:defRPr/>
            </a:pPr>
            <a:r>
              <a:rPr kumimoji="0" lang="en-US" sz="3600" b="1" i="0" u="none" strike="noStrike" kern="0" cap="none" spc="0" normalizeH="0" baseline="0" noProof="0" dirty="0">
                <a:ln>
                  <a:noFill/>
                </a:ln>
                <a:solidFill>
                  <a:schemeClr val="tx1"/>
                </a:solidFill>
                <a:effectLst/>
                <a:uLnTx/>
                <a:uFillTx/>
                <a:latin typeface="Helvetica"/>
                <a:ea typeface="+mn-ea"/>
                <a:cs typeface="Helvetica"/>
                <a:sym typeface="Helvetica Light"/>
              </a:rPr>
              <a:t>ROZ</a:t>
            </a:r>
            <a:br>
              <a:rPr kumimoji="0" lang="en-US" sz="3600" b="1" i="0" u="none" strike="noStrike" kern="0" cap="none" spc="0" normalizeH="0" baseline="0" noProof="0" dirty="0">
                <a:ln>
                  <a:noFill/>
                </a:ln>
                <a:solidFill>
                  <a:schemeClr val="tx1"/>
                </a:solidFill>
                <a:effectLst/>
                <a:uLnTx/>
                <a:uFillTx/>
                <a:latin typeface="Helvetica"/>
                <a:ea typeface="+mn-ea"/>
                <a:cs typeface="Helvetica"/>
                <a:sym typeface="Helvetica Light"/>
              </a:rPr>
            </a:br>
            <a:r>
              <a:rPr kumimoji="0" lang="en-US" sz="3600" b="0" i="0" u="none" strike="noStrike" kern="0" cap="none" spc="0" normalizeH="0" baseline="0" noProof="0" dirty="0">
                <a:ln>
                  <a:noFill/>
                </a:ln>
                <a:solidFill>
                  <a:schemeClr val="tx1"/>
                </a:solidFill>
                <a:effectLst/>
                <a:uLnTx/>
                <a:uFillTx/>
                <a:latin typeface="Helvetica"/>
                <a:ea typeface="+mn-ea"/>
                <a:cs typeface="Helvetica"/>
                <a:sym typeface="Helvetica Light"/>
              </a:rPr>
              <a:t>Picard</a:t>
            </a:r>
          </a:p>
        </p:txBody>
      </p:sp>
      <p:sp>
        <p:nvSpPr>
          <p:cNvPr id="21" name="TextBox 20"/>
          <p:cNvSpPr txBox="1"/>
          <p:nvPr/>
        </p:nvSpPr>
        <p:spPr>
          <a:xfrm>
            <a:off x="14487168" y="12347015"/>
            <a:ext cx="3344645" cy="1242648"/>
          </a:xfrm>
          <a:prstGeom prst="rect">
            <a:avLst/>
          </a:prstGeom>
          <a:noFill/>
        </p:spPr>
        <p:txBody>
          <a:bodyPr wrap="square" rtlCol="0">
            <a:spAutoFit/>
          </a:bodyPr>
          <a:lstStyle/>
          <a:p>
            <a:pPr marL="0" marR="0" lvl="0" indent="0" algn="r" defTabSz="584149" eaLnBrk="1" fontAlgn="auto" latinLnBrk="0" hangingPunct="1">
              <a:lnSpc>
                <a:spcPts val="4500"/>
              </a:lnSpc>
              <a:spcBef>
                <a:spcPts val="2400"/>
              </a:spcBef>
              <a:spcAft>
                <a:spcPts val="0"/>
              </a:spcAft>
              <a:buClrTx/>
              <a:buSzTx/>
              <a:buFontTx/>
              <a:buNone/>
              <a:tabLst/>
              <a:defRPr/>
            </a:pPr>
            <a:r>
              <a:rPr kumimoji="0" lang="en-US" sz="3600" b="1" i="0" u="none" strike="noStrike" kern="0" cap="none" spc="0" normalizeH="0" baseline="0" noProof="0" dirty="0">
                <a:ln>
                  <a:noFill/>
                </a:ln>
                <a:solidFill>
                  <a:schemeClr val="tx1"/>
                </a:solidFill>
                <a:effectLst/>
                <a:uLnTx/>
                <a:uFillTx/>
                <a:latin typeface="Helvetica"/>
                <a:ea typeface="+mn-ea"/>
                <a:cs typeface="Helvetica"/>
                <a:sym typeface="Helvetica Light"/>
              </a:rPr>
              <a:t>AGATA</a:t>
            </a:r>
            <a:br>
              <a:rPr kumimoji="0" lang="en-US" sz="3600" b="1" i="0" u="none" strike="noStrike" kern="0" cap="none" spc="0" normalizeH="0" baseline="0" noProof="0" dirty="0">
                <a:ln>
                  <a:noFill/>
                </a:ln>
                <a:solidFill>
                  <a:schemeClr val="tx1"/>
                </a:solidFill>
                <a:effectLst/>
                <a:uLnTx/>
                <a:uFillTx/>
                <a:latin typeface="Helvetica"/>
                <a:ea typeface="+mn-ea"/>
                <a:cs typeface="Helvetica"/>
                <a:sym typeface="Helvetica Light"/>
              </a:rPr>
            </a:br>
            <a:r>
              <a:rPr kumimoji="0" lang="en-US" sz="3600" b="0" i="0" u="none" strike="noStrike" kern="0" cap="none" spc="0" normalizeH="0" baseline="0" noProof="0" dirty="0" err="1">
                <a:ln>
                  <a:noFill/>
                </a:ln>
                <a:solidFill>
                  <a:schemeClr val="tx1"/>
                </a:solidFill>
                <a:effectLst/>
                <a:uLnTx/>
                <a:uFillTx/>
                <a:latin typeface="Helvetica"/>
                <a:ea typeface="+mn-ea"/>
                <a:cs typeface="Helvetica"/>
                <a:sym typeface="Helvetica Light"/>
              </a:rPr>
              <a:t>Lapedriza</a:t>
            </a:r>
            <a:endParaRPr kumimoji="0" lang="en-US" sz="3600" b="0" i="0" u="none" strike="noStrike" kern="0" cap="none" spc="0" normalizeH="0" baseline="0" noProof="0" dirty="0">
              <a:ln>
                <a:noFill/>
              </a:ln>
              <a:solidFill>
                <a:schemeClr val="tx1"/>
              </a:solidFill>
              <a:effectLst/>
              <a:uLnTx/>
              <a:uFillTx/>
              <a:latin typeface="Helvetica"/>
              <a:ea typeface="+mn-ea"/>
              <a:cs typeface="Helvetica"/>
              <a:sym typeface="Helvetica Light"/>
            </a:endParaRPr>
          </a:p>
        </p:txBody>
      </p:sp>
      <p:pic>
        <p:nvPicPr>
          <p:cNvPr id="22" name="Picture 21" descr="foto-agata5_cropped.jpeg"/>
          <p:cNvPicPr>
            <a:picLocks noChangeAspect="1"/>
          </p:cNvPicPr>
          <p:nvPr/>
        </p:nvPicPr>
        <p:blipFill>
          <a:blip r:embed="rId6"/>
          <a:stretch>
            <a:fillRect/>
          </a:stretch>
        </p:blipFill>
        <p:spPr>
          <a:xfrm>
            <a:off x="17979218" y="12350750"/>
            <a:ext cx="981481" cy="1123336"/>
          </a:xfrm>
          <a:prstGeom prst="rect">
            <a:avLst/>
          </a:prstGeom>
        </p:spPr>
      </p:pic>
      <p:sp>
        <p:nvSpPr>
          <p:cNvPr id="12" name="Title 1"/>
          <p:cNvSpPr txBox="1">
            <a:spLocks/>
          </p:cNvSpPr>
          <p:nvPr/>
        </p:nvSpPr>
        <p:spPr>
          <a:xfrm>
            <a:off x="5147333" y="3779520"/>
            <a:ext cx="4514827" cy="1018106"/>
          </a:xfrm>
          <a:prstGeom prst="rect">
            <a:avLst/>
          </a:prstGeom>
          <a:solidFill>
            <a:schemeClr val="bg1">
              <a:alpha val="78000"/>
            </a:schemeClr>
          </a:solidFill>
          <a:ln w="41275">
            <a:solidFill>
              <a:srgbClr val="00FF00"/>
            </a:solidFill>
          </a:ln>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br>
              <a:rPr kumimoji="0" lang="en-US" sz="4000" b="0" i="0" u="none" strike="noStrike" kern="1200" cap="none" spc="0" normalizeH="0" baseline="0" noProof="0" dirty="0">
                <a:ln>
                  <a:noFill/>
                </a:ln>
                <a:solidFill>
                  <a:schemeClr val="tx1"/>
                </a:solidFill>
                <a:effectLst/>
                <a:uLnTx/>
                <a:uFillTx/>
                <a:latin typeface="Verdana"/>
                <a:ea typeface="+mn-ea"/>
                <a:cs typeface="Verdana"/>
                <a:sym typeface="Helvetica Light"/>
              </a:rPr>
            </a:br>
            <a:br>
              <a:rPr kumimoji="0" lang="en-US" sz="4000" b="0" i="0" u="none" strike="noStrike" kern="1200" cap="none" spc="0" normalizeH="0" baseline="0" noProof="0" dirty="0">
                <a:ln>
                  <a:noFill/>
                </a:ln>
                <a:solidFill>
                  <a:schemeClr val="tx1"/>
                </a:solidFill>
                <a:effectLst/>
                <a:uLnTx/>
                <a:uFillTx/>
                <a:latin typeface="Verdana"/>
                <a:ea typeface="+mn-ea"/>
                <a:cs typeface="Verdana"/>
                <a:sym typeface="Helvetica Light"/>
              </a:rPr>
            </a:br>
            <a:r>
              <a:rPr kumimoji="0" lang="en-US" sz="4000" b="0" i="0" u="none" strike="noStrike" kern="1200" cap="none" spc="0" normalizeH="0" baseline="0" noProof="0" dirty="0">
                <a:ln>
                  <a:noFill/>
                </a:ln>
                <a:solidFill>
                  <a:schemeClr val="tx1"/>
                </a:solidFill>
                <a:effectLst/>
                <a:uLnTx/>
                <a:uFillTx/>
                <a:latin typeface="Verdana"/>
                <a:ea typeface="+mn-ea"/>
                <a:cs typeface="Verdana"/>
                <a:sym typeface="Helvetica Light"/>
              </a:rPr>
              <a:t>Surprise</a:t>
            </a:r>
            <a:br>
              <a:rPr kumimoji="0" lang="en-US" sz="4000" b="0" i="0" u="none" strike="noStrike" kern="1200" cap="none" spc="0" normalizeH="0" baseline="0" noProof="0" dirty="0">
                <a:ln>
                  <a:noFill/>
                </a:ln>
                <a:solidFill>
                  <a:schemeClr val="tx1"/>
                </a:solidFill>
                <a:effectLst/>
                <a:uLnTx/>
                <a:uFillTx/>
                <a:latin typeface="Verdana"/>
                <a:ea typeface="+mn-ea"/>
                <a:cs typeface="Verdana"/>
                <a:sym typeface="Helvetica Light"/>
              </a:rPr>
            </a:br>
            <a:r>
              <a:rPr kumimoji="0" lang="en-US" sz="3200" b="0" i="1" u="none" strike="noStrike" kern="1200" cap="none" spc="0" normalizeH="0" baseline="0" noProof="0" dirty="0">
                <a:ln>
                  <a:noFill/>
                </a:ln>
                <a:solidFill>
                  <a:schemeClr val="tx1"/>
                </a:solidFill>
                <a:effectLst/>
                <a:uLnTx/>
                <a:uFillTx/>
                <a:latin typeface="Verdana"/>
                <a:ea typeface="+mn-ea"/>
                <a:cs typeface="Verdana"/>
                <a:sym typeface="Helvetica Light"/>
              </a:rPr>
              <a:t>Mouth Open (1.00) </a:t>
            </a:r>
            <a:br>
              <a:rPr kumimoji="0" lang="en-US" sz="4000" b="0" i="0" u="none" strike="noStrike" kern="1200" cap="none" spc="0" normalizeH="0" baseline="0" noProof="0" dirty="0">
                <a:ln>
                  <a:noFill/>
                </a:ln>
                <a:solidFill>
                  <a:schemeClr val="tx1"/>
                </a:solidFill>
                <a:effectLst/>
                <a:uLnTx/>
                <a:uFillTx/>
                <a:latin typeface="Verdana"/>
                <a:ea typeface="+mn-ea"/>
                <a:cs typeface="Verdana"/>
                <a:sym typeface="Helvetica Light"/>
              </a:rPr>
            </a:br>
            <a:br>
              <a:rPr kumimoji="0" lang="en-US" sz="4000" b="0" i="0" u="none" strike="noStrike" kern="1200" cap="none" spc="0" normalizeH="0" baseline="0" noProof="0" dirty="0">
                <a:ln>
                  <a:noFill/>
                </a:ln>
                <a:solidFill>
                  <a:schemeClr val="tx1"/>
                </a:solidFill>
                <a:effectLst/>
                <a:uLnTx/>
                <a:uFillTx/>
                <a:latin typeface="Verdana"/>
                <a:ea typeface="+mn-ea"/>
                <a:cs typeface="Verdana"/>
                <a:sym typeface="Helvetica Light"/>
              </a:rPr>
            </a:br>
            <a:endParaRPr kumimoji="0" lang="en-US" sz="4000" b="0" i="0" u="none" strike="noStrike" kern="1200" cap="none" spc="0" normalizeH="0" baseline="0" noProof="0" dirty="0">
              <a:ln>
                <a:noFill/>
              </a:ln>
              <a:solidFill>
                <a:schemeClr val="tx1"/>
              </a:solidFill>
              <a:effectLst/>
              <a:uLnTx/>
              <a:uFillTx/>
              <a:latin typeface="Verdana"/>
              <a:ea typeface="+mn-ea"/>
              <a:cs typeface="Verdana"/>
              <a:sym typeface="Helvetica Light"/>
            </a:endParaRPr>
          </a:p>
        </p:txBody>
      </p:sp>
      <p:pic>
        <p:nvPicPr>
          <p:cNvPr id="13" name="Picture 12"/>
          <p:cNvPicPr>
            <a:picLocks noChangeAspect="1"/>
          </p:cNvPicPr>
          <p:nvPr/>
        </p:nvPicPr>
        <p:blipFill>
          <a:blip r:embed="rId7"/>
          <a:stretch>
            <a:fillRect/>
          </a:stretch>
        </p:blipFill>
        <p:spPr>
          <a:xfrm>
            <a:off x="17405784" y="288596"/>
            <a:ext cx="6378345" cy="3249527"/>
          </a:xfrm>
          <a:prstGeom prst="rect">
            <a:avLst/>
          </a:prstGeom>
        </p:spPr>
      </p:pic>
      <p:sp>
        <p:nvSpPr>
          <p:cNvPr id="11" name="Text Placeholder 4">
            <a:extLst>
              <a:ext uri="{FF2B5EF4-FFF2-40B4-BE49-F238E27FC236}">
                <a16:creationId xmlns:a16="http://schemas.microsoft.com/office/drawing/2014/main" id="{338ECA3C-2CF0-E440-B2E4-E7A2A7586C64}"/>
              </a:ext>
            </a:extLst>
          </p:cNvPr>
          <p:cNvSpPr txBox="1">
            <a:spLocks/>
          </p:cNvSpPr>
          <p:nvPr/>
        </p:nvSpPr>
        <p:spPr>
          <a:xfrm>
            <a:off x="11809328" y="4368675"/>
            <a:ext cx="10636251" cy="8444556"/>
          </a:xfrm>
          <a:prstGeom prst="rect">
            <a:avLst/>
          </a:prstGeom>
        </p:spPr>
        <p:txBody>
          <a:bodyPr/>
          <a:lstStyle>
            <a:lvl1pPr marL="342871" indent="-342871" algn="l" defTabSz="457161" rtl="0" eaLnBrk="1" latinLnBrk="0" hangingPunct="1">
              <a:spcBef>
                <a:spcPct val="20000"/>
              </a:spcBef>
              <a:buFont typeface="Arial"/>
              <a:buChar char="•"/>
              <a:defRPr sz="3100" kern="1200">
                <a:solidFill>
                  <a:schemeClr val="tx1"/>
                </a:solidFill>
                <a:latin typeface="+mn-lt"/>
                <a:ea typeface="+mn-ea"/>
                <a:cs typeface="+mn-cs"/>
              </a:defRPr>
            </a:lvl1pPr>
            <a:lvl2pPr marL="742884" indent="-285725" algn="l" defTabSz="457161" rtl="0" eaLnBrk="1" latinLnBrk="0" hangingPunct="1">
              <a:spcBef>
                <a:spcPct val="20000"/>
              </a:spcBef>
              <a:buFont typeface="Arial"/>
              <a:buChar char="–"/>
              <a:defRPr sz="2900" kern="1200">
                <a:solidFill>
                  <a:schemeClr val="tx1"/>
                </a:solidFill>
                <a:latin typeface="+mn-lt"/>
                <a:ea typeface="+mn-ea"/>
                <a:cs typeface="+mn-cs"/>
              </a:defRPr>
            </a:lvl2pPr>
            <a:lvl3pPr marL="1142901" indent="-228581" algn="l" defTabSz="457161" rtl="0" eaLnBrk="1" latinLnBrk="0" hangingPunct="1">
              <a:spcBef>
                <a:spcPct val="20000"/>
              </a:spcBef>
              <a:buFont typeface="Arial"/>
              <a:buChar char="•"/>
              <a:defRPr sz="2400" kern="1200">
                <a:solidFill>
                  <a:schemeClr val="tx1"/>
                </a:solidFill>
                <a:latin typeface="+mn-lt"/>
                <a:ea typeface="+mn-ea"/>
                <a:cs typeface="+mn-cs"/>
              </a:defRPr>
            </a:lvl3pPr>
            <a:lvl4pPr marL="1600058" indent="-228581" algn="l" defTabSz="457161" rtl="0" eaLnBrk="1" latinLnBrk="0" hangingPunct="1">
              <a:spcBef>
                <a:spcPct val="20000"/>
              </a:spcBef>
              <a:buFont typeface="Arial"/>
              <a:buChar char="–"/>
              <a:defRPr sz="1900" kern="1200">
                <a:solidFill>
                  <a:schemeClr val="tx1"/>
                </a:solidFill>
                <a:latin typeface="+mn-lt"/>
                <a:ea typeface="+mn-ea"/>
                <a:cs typeface="+mn-cs"/>
              </a:defRPr>
            </a:lvl4pPr>
            <a:lvl5pPr marL="2057219" indent="-228581" algn="l" defTabSz="457161" rtl="0" eaLnBrk="1" latinLnBrk="0" hangingPunct="1">
              <a:spcBef>
                <a:spcPct val="20000"/>
              </a:spcBef>
              <a:buFont typeface="Arial"/>
              <a:buChar char="»"/>
              <a:defRPr sz="1900" kern="1200">
                <a:solidFill>
                  <a:schemeClr val="tx1"/>
                </a:solidFill>
                <a:latin typeface="+mn-lt"/>
                <a:ea typeface="+mn-ea"/>
                <a:cs typeface="+mn-cs"/>
              </a:defRPr>
            </a:lvl5pPr>
            <a:lvl6pPr marL="2514380" indent="-228581" algn="l" defTabSz="457161" rtl="0" eaLnBrk="1" latinLnBrk="0" hangingPunct="1">
              <a:spcBef>
                <a:spcPct val="20000"/>
              </a:spcBef>
              <a:buFont typeface="Arial"/>
              <a:buChar char="•"/>
              <a:defRPr sz="1900" kern="1200">
                <a:solidFill>
                  <a:schemeClr val="tx1"/>
                </a:solidFill>
                <a:latin typeface="+mn-lt"/>
                <a:ea typeface="+mn-ea"/>
                <a:cs typeface="+mn-cs"/>
              </a:defRPr>
            </a:lvl6pPr>
            <a:lvl7pPr marL="2971539" indent="-228581" algn="l" defTabSz="457161" rtl="0" eaLnBrk="1" latinLnBrk="0" hangingPunct="1">
              <a:spcBef>
                <a:spcPct val="20000"/>
              </a:spcBef>
              <a:buFont typeface="Arial"/>
              <a:buChar char="•"/>
              <a:defRPr sz="1900" kern="1200">
                <a:solidFill>
                  <a:schemeClr val="tx1"/>
                </a:solidFill>
                <a:latin typeface="+mn-lt"/>
                <a:ea typeface="+mn-ea"/>
                <a:cs typeface="+mn-cs"/>
              </a:defRPr>
            </a:lvl7pPr>
            <a:lvl8pPr marL="3428701" indent="-228581" algn="l" defTabSz="457161" rtl="0" eaLnBrk="1" latinLnBrk="0" hangingPunct="1">
              <a:spcBef>
                <a:spcPct val="20000"/>
              </a:spcBef>
              <a:buFont typeface="Arial"/>
              <a:buChar char="•"/>
              <a:defRPr sz="1900" kern="1200">
                <a:solidFill>
                  <a:schemeClr val="tx1"/>
                </a:solidFill>
                <a:latin typeface="+mn-lt"/>
                <a:ea typeface="+mn-ea"/>
                <a:cs typeface="+mn-cs"/>
              </a:defRPr>
            </a:lvl8pPr>
            <a:lvl9pPr marL="3885857" indent="-228581" algn="l" defTabSz="457161" rtl="0" eaLnBrk="1" latinLnBrk="0" hangingPunct="1">
              <a:spcBef>
                <a:spcPct val="20000"/>
              </a:spcBef>
              <a:buFont typeface="Arial"/>
              <a:buChar char="•"/>
              <a:defRPr sz="1900" kern="1200">
                <a:solidFill>
                  <a:schemeClr val="tx1"/>
                </a:solidFill>
                <a:latin typeface="+mn-lt"/>
                <a:ea typeface="+mn-ea"/>
                <a:cs typeface="+mn-cs"/>
              </a:defRPr>
            </a:lvl9pPr>
          </a:lstStyle>
          <a:p>
            <a:pPr marL="0" indent="0">
              <a:buNone/>
            </a:pPr>
            <a:endParaRPr lang="en-US" sz="3600" dirty="0"/>
          </a:p>
          <a:p>
            <a:pPr marL="0" indent="0">
              <a:buNone/>
            </a:pPr>
            <a:r>
              <a:rPr lang="en-US" sz="3600" dirty="0"/>
              <a:t>What is he feeling?  (Choose from the “Basic Six”):</a:t>
            </a:r>
          </a:p>
          <a:p>
            <a:pPr marL="0" indent="0">
              <a:buNone/>
            </a:pPr>
            <a:endParaRPr lang="en-US" sz="3600" dirty="0"/>
          </a:p>
          <a:p>
            <a:r>
              <a:rPr lang="en-US" sz="3600" dirty="0"/>
              <a:t>Happiness</a:t>
            </a:r>
          </a:p>
          <a:p>
            <a:r>
              <a:rPr lang="en-US" sz="3600" dirty="0"/>
              <a:t>Anger</a:t>
            </a:r>
          </a:p>
          <a:p>
            <a:r>
              <a:rPr lang="en-US" sz="3600" dirty="0"/>
              <a:t>Surprise</a:t>
            </a:r>
          </a:p>
          <a:p>
            <a:r>
              <a:rPr lang="en-US" sz="3600" dirty="0"/>
              <a:t>Fear</a:t>
            </a:r>
          </a:p>
          <a:p>
            <a:r>
              <a:rPr lang="en-US" sz="3600" dirty="0"/>
              <a:t>Sadness</a:t>
            </a:r>
          </a:p>
          <a:p>
            <a:r>
              <a:rPr lang="en-US" sz="3600" dirty="0"/>
              <a:t>Disgust</a:t>
            </a:r>
          </a:p>
          <a:p>
            <a:endParaRPr lang="en-US" sz="3600" dirty="0"/>
          </a:p>
        </p:txBody>
      </p:sp>
    </p:spTree>
    <p:extLst>
      <p:ext uri="{BB962C8B-B14F-4D97-AF65-F5344CB8AC3E}">
        <p14:creationId xmlns:p14="http://schemas.microsoft.com/office/powerpoint/2010/main" val="374446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a:spLocks noGrp="1"/>
          </p:cNvSpPr>
          <p:nvPr>
            <p:ph type="body" idx="4"/>
          </p:nvPr>
        </p:nvSpPr>
        <p:spPr>
          <a:xfrm>
            <a:off x="2853607" y="570775"/>
            <a:ext cx="13970237" cy="1003300"/>
          </a:xfrm>
        </p:spPr>
        <p:txBody>
          <a:bodyPr/>
          <a:lstStyle/>
          <a:p>
            <a:r>
              <a:rPr lang="en-US" sz="6000" dirty="0">
                <a:solidFill>
                  <a:schemeClr val="tx1"/>
                </a:solidFill>
                <a:latin typeface="Helvetica"/>
                <a:cs typeface="Helvetica"/>
              </a:rPr>
              <a:t>Emotion Recognition in Scene Context</a:t>
            </a:r>
          </a:p>
        </p:txBody>
      </p:sp>
      <p:pic>
        <p:nvPicPr>
          <p:cNvPr id="8" name="Picture 7" descr="emotic_blanc.png"/>
          <p:cNvPicPr>
            <a:picLocks noChangeAspect="1"/>
          </p:cNvPicPr>
          <p:nvPr/>
        </p:nvPicPr>
        <p:blipFill>
          <a:blip r:embed="rId3"/>
          <a:stretch>
            <a:fillRect/>
          </a:stretch>
        </p:blipFill>
        <p:spPr>
          <a:xfrm>
            <a:off x="530631" y="171500"/>
            <a:ext cx="1693696" cy="1524327"/>
          </a:xfrm>
          <a:prstGeom prst="rect">
            <a:avLst/>
          </a:prstGeom>
        </p:spPr>
      </p:pic>
      <p:pic>
        <p:nvPicPr>
          <p:cNvPr id="19" name="Picture 18" descr="BBC-Hardtalk-headshot.png"/>
          <p:cNvPicPr>
            <a:picLocks noChangeAspect="1"/>
          </p:cNvPicPr>
          <p:nvPr/>
        </p:nvPicPr>
        <p:blipFill rotWithShape="1">
          <a:blip r:embed="rId4">
            <a:extLst>
              <a:ext uri="{28A0092B-C50C-407E-A947-70E740481C1C}">
                <a14:useLocalDpi xmlns:a14="http://schemas.microsoft.com/office/drawing/2010/main" val="0"/>
              </a:ext>
            </a:extLst>
          </a:blip>
          <a:srcRect r="5348"/>
          <a:stretch/>
        </p:blipFill>
        <p:spPr>
          <a:xfrm>
            <a:off x="21656447" y="12347015"/>
            <a:ext cx="1066800" cy="1127071"/>
          </a:xfrm>
          <a:prstGeom prst="rect">
            <a:avLst/>
          </a:prstGeom>
        </p:spPr>
      </p:pic>
      <p:sp>
        <p:nvSpPr>
          <p:cNvPr id="20" name="TextBox 19"/>
          <p:cNvSpPr txBox="1"/>
          <p:nvPr/>
        </p:nvSpPr>
        <p:spPr>
          <a:xfrm>
            <a:off x="18094679" y="12420019"/>
            <a:ext cx="3344645" cy="1242648"/>
          </a:xfrm>
          <a:prstGeom prst="rect">
            <a:avLst/>
          </a:prstGeom>
          <a:noFill/>
        </p:spPr>
        <p:txBody>
          <a:bodyPr wrap="square" rtlCol="0">
            <a:spAutoFit/>
          </a:bodyPr>
          <a:lstStyle/>
          <a:p>
            <a:pPr marL="0" marR="0" lvl="0" indent="0" algn="r" defTabSz="584149" eaLnBrk="1" fontAlgn="auto" latinLnBrk="0" hangingPunct="1">
              <a:lnSpc>
                <a:spcPts val="4500"/>
              </a:lnSpc>
              <a:spcBef>
                <a:spcPts val="2400"/>
              </a:spcBef>
              <a:spcAft>
                <a:spcPts val="0"/>
              </a:spcAft>
              <a:buClrTx/>
              <a:buSzTx/>
              <a:buFontTx/>
              <a:buNone/>
              <a:tabLst/>
              <a:defRPr/>
            </a:pPr>
            <a:r>
              <a:rPr kumimoji="0" lang="en-US" sz="3600" b="1" i="0" u="none" strike="noStrike" kern="0" cap="none" spc="0" normalizeH="0" baseline="0" noProof="0" dirty="0">
                <a:ln>
                  <a:noFill/>
                </a:ln>
                <a:solidFill>
                  <a:schemeClr val="tx1"/>
                </a:solidFill>
                <a:effectLst/>
                <a:uLnTx/>
                <a:uFillTx/>
                <a:latin typeface="Helvetica"/>
                <a:ea typeface="+mn-ea"/>
                <a:cs typeface="Helvetica"/>
                <a:sym typeface="Helvetica Light"/>
              </a:rPr>
              <a:t>ROZ</a:t>
            </a:r>
            <a:br>
              <a:rPr kumimoji="0" lang="en-US" sz="3600" b="1" i="0" u="none" strike="noStrike" kern="0" cap="none" spc="0" normalizeH="0" baseline="0" noProof="0" dirty="0">
                <a:ln>
                  <a:noFill/>
                </a:ln>
                <a:solidFill>
                  <a:schemeClr val="tx1"/>
                </a:solidFill>
                <a:effectLst/>
                <a:uLnTx/>
                <a:uFillTx/>
                <a:latin typeface="Helvetica"/>
                <a:ea typeface="+mn-ea"/>
                <a:cs typeface="Helvetica"/>
                <a:sym typeface="Helvetica Light"/>
              </a:rPr>
            </a:br>
            <a:r>
              <a:rPr kumimoji="0" lang="en-US" sz="3600" b="0" i="0" u="none" strike="noStrike" kern="0" cap="none" spc="0" normalizeH="0" baseline="0" noProof="0" dirty="0">
                <a:ln>
                  <a:noFill/>
                </a:ln>
                <a:solidFill>
                  <a:schemeClr val="tx1"/>
                </a:solidFill>
                <a:effectLst/>
                <a:uLnTx/>
                <a:uFillTx/>
                <a:latin typeface="Helvetica"/>
                <a:ea typeface="+mn-ea"/>
                <a:cs typeface="Helvetica"/>
                <a:sym typeface="Helvetica Light"/>
              </a:rPr>
              <a:t>Picard</a:t>
            </a:r>
          </a:p>
        </p:txBody>
      </p:sp>
      <p:sp>
        <p:nvSpPr>
          <p:cNvPr id="21" name="TextBox 20"/>
          <p:cNvSpPr txBox="1"/>
          <p:nvPr/>
        </p:nvSpPr>
        <p:spPr>
          <a:xfrm>
            <a:off x="14487168" y="12347015"/>
            <a:ext cx="3344645" cy="1242648"/>
          </a:xfrm>
          <a:prstGeom prst="rect">
            <a:avLst/>
          </a:prstGeom>
          <a:noFill/>
        </p:spPr>
        <p:txBody>
          <a:bodyPr wrap="square" rtlCol="0">
            <a:spAutoFit/>
          </a:bodyPr>
          <a:lstStyle/>
          <a:p>
            <a:pPr marL="0" marR="0" lvl="0" indent="0" algn="r" defTabSz="584149" eaLnBrk="1" fontAlgn="auto" latinLnBrk="0" hangingPunct="1">
              <a:lnSpc>
                <a:spcPts val="4500"/>
              </a:lnSpc>
              <a:spcBef>
                <a:spcPts val="2400"/>
              </a:spcBef>
              <a:spcAft>
                <a:spcPts val="0"/>
              </a:spcAft>
              <a:buClrTx/>
              <a:buSzTx/>
              <a:buFontTx/>
              <a:buNone/>
              <a:tabLst/>
              <a:defRPr/>
            </a:pPr>
            <a:r>
              <a:rPr kumimoji="0" lang="en-US" sz="3600" b="1" i="0" u="none" strike="noStrike" kern="0" cap="none" spc="0" normalizeH="0" baseline="0" noProof="0" dirty="0">
                <a:ln>
                  <a:noFill/>
                </a:ln>
                <a:solidFill>
                  <a:schemeClr val="tx1"/>
                </a:solidFill>
                <a:effectLst/>
                <a:uLnTx/>
                <a:uFillTx/>
                <a:latin typeface="Helvetica"/>
                <a:ea typeface="+mn-ea"/>
                <a:cs typeface="Helvetica"/>
                <a:sym typeface="Helvetica Light"/>
              </a:rPr>
              <a:t>AGATA</a:t>
            </a:r>
            <a:br>
              <a:rPr kumimoji="0" lang="en-US" sz="3600" b="1" i="0" u="none" strike="noStrike" kern="0" cap="none" spc="0" normalizeH="0" baseline="0" noProof="0" dirty="0">
                <a:ln>
                  <a:noFill/>
                </a:ln>
                <a:solidFill>
                  <a:schemeClr val="tx1"/>
                </a:solidFill>
                <a:effectLst/>
                <a:uLnTx/>
                <a:uFillTx/>
                <a:latin typeface="Helvetica"/>
                <a:ea typeface="+mn-ea"/>
                <a:cs typeface="Helvetica"/>
                <a:sym typeface="Helvetica Light"/>
              </a:rPr>
            </a:br>
            <a:r>
              <a:rPr kumimoji="0" lang="en-US" sz="3600" b="0" i="0" u="none" strike="noStrike" kern="0" cap="none" spc="0" normalizeH="0" baseline="0" noProof="0" dirty="0" err="1">
                <a:ln>
                  <a:noFill/>
                </a:ln>
                <a:solidFill>
                  <a:schemeClr val="tx1"/>
                </a:solidFill>
                <a:effectLst/>
                <a:uLnTx/>
                <a:uFillTx/>
                <a:latin typeface="Helvetica"/>
                <a:ea typeface="+mn-ea"/>
                <a:cs typeface="Helvetica"/>
                <a:sym typeface="Helvetica Light"/>
              </a:rPr>
              <a:t>Lapedriza</a:t>
            </a:r>
            <a:endParaRPr kumimoji="0" lang="en-US" sz="3600" b="0" i="0" u="none" strike="noStrike" kern="0" cap="none" spc="0" normalizeH="0" baseline="0" noProof="0" dirty="0">
              <a:ln>
                <a:noFill/>
              </a:ln>
              <a:solidFill>
                <a:schemeClr val="tx1"/>
              </a:solidFill>
              <a:effectLst/>
              <a:uLnTx/>
              <a:uFillTx/>
              <a:latin typeface="Helvetica"/>
              <a:ea typeface="+mn-ea"/>
              <a:cs typeface="Helvetica"/>
              <a:sym typeface="Helvetica Light"/>
            </a:endParaRPr>
          </a:p>
        </p:txBody>
      </p:sp>
      <p:pic>
        <p:nvPicPr>
          <p:cNvPr id="22" name="Picture 21" descr="foto-agata5_cropped.jpeg"/>
          <p:cNvPicPr>
            <a:picLocks noChangeAspect="1"/>
          </p:cNvPicPr>
          <p:nvPr/>
        </p:nvPicPr>
        <p:blipFill>
          <a:blip r:embed="rId5"/>
          <a:stretch>
            <a:fillRect/>
          </a:stretch>
        </p:blipFill>
        <p:spPr>
          <a:xfrm>
            <a:off x="17979218" y="12350750"/>
            <a:ext cx="981481" cy="1123336"/>
          </a:xfrm>
          <a:prstGeom prst="rect">
            <a:avLst/>
          </a:prstGeom>
        </p:spPr>
      </p:pic>
      <p:pic>
        <p:nvPicPr>
          <p:cNvPr id="10" name="Picture 9" descr="COCO_train2014_000000035358.jpg"/>
          <p:cNvPicPr>
            <a:picLocks noChangeAspect="1"/>
          </p:cNvPicPr>
          <p:nvPr/>
        </p:nvPicPr>
        <p:blipFill>
          <a:blip r:embed="rId6"/>
          <a:stretch>
            <a:fillRect/>
          </a:stretch>
        </p:blipFill>
        <p:spPr>
          <a:xfrm>
            <a:off x="2857679" y="2106390"/>
            <a:ext cx="13021658" cy="9380128"/>
          </a:xfrm>
          <a:prstGeom prst="rect">
            <a:avLst/>
          </a:prstGeom>
          <a:ln>
            <a:solidFill>
              <a:schemeClr val="bg1"/>
            </a:solidFill>
          </a:ln>
        </p:spPr>
      </p:pic>
      <p:pic>
        <p:nvPicPr>
          <p:cNvPr id="11" name="Picture 10"/>
          <p:cNvPicPr>
            <a:picLocks noChangeAspect="1"/>
          </p:cNvPicPr>
          <p:nvPr/>
        </p:nvPicPr>
        <p:blipFill>
          <a:blip r:embed="rId7"/>
          <a:stretch>
            <a:fillRect/>
          </a:stretch>
        </p:blipFill>
        <p:spPr>
          <a:xfrm>
            <a:off x="17405784" y="288596"/>
            <a:ext cx="6378345" cy="3249527"/>
          </a:xfrm>
          <a:prstGeom prst="rect">
            <a:avLst/>
          </a:prstGeom>
        </p:spPr>
      </p:pic>
    </p:spTree>
    <p:extLst>
      <p:ext uri="{BB962C8B-B14F-4D97-AF65-F5344CB8AC3E}">
        <p14:creationId xmlns:p14="http://schemas.microsoft.com/office/powerpoint/2010/main" val="2563201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Line 2"/>
          <p:cNvSpPr>
            <a:spLocks noChangeShapeType="1"/>
          </p:cNvSpPr>
          <p:nvPr/>
        </p:nvSpPr>
        <p:spPr bwMode="auto">
          <a:xfrm>
            <a:off x="7772400" y="59436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spAutoFit/>
          </a:bodyPr>
          <a:lstStyle/>
          <a:p>
            <a:endParaRPr lang="en-US" sz="10000"/>
          </a:p>
        </p:txBody>
      </p:sp>
      <p:sp>
        <p:nvSpPr>
          <p:cNvPr id="2" name="TextBox 1">
            <a:extLst>
              <a:ext uri="{FF2B5EF4-FFF2-40B4-BE49-F238E27FC236}">
                <a16:creationId xmlns:a16="http://schemas.microsoft.com/office/drawing/2014/main" id="{826958CE-4C26-7842-A7A8-E88581449D3D}"/>
              </a:ext>
            </a:extLst>
          </p:cNvPr>
          <p:cNvSpPr txBox="1"/>
          <p:nvPr/>
        </p:nvSpPr>
        <p:spPr>
          <a:xfrm>
            <a:off x="10286998" y="1606915"/>
            <a:ext cx="13487721" cy="8217634"/>
          </a:xfrm>
          <a:prstGeom prst="rect">
            <a:avLst/>
          </a:prstGeom>
          <a:noFill/>
        </p:spPr>
        <p:txBody>
          <a:bodyPr wrap="square" rtlCol="0">
            <a:spAutoFit/>
          </a:bodyPr>
          <a:lstStyle/>
          <a:p>
            <a:pPr algn="l">
              <a:spcBef>
                <a:spcPts val="0"/>
              </a:spcBef>
            </a:pPr>
            <a:r>
              <a:rPr lang="en-US" sz="4800" b="1" i="1" dirty="0">
                <a:solidFill>
                  <a:srgbClr val="141313"/>
                </a:solidFill>
                <a:latin typeface="Helvetica"/>
                <a:cs typeface="Helvetica"/>
              </a:rPr>
              <a:t>Emotion recognition </a:t>
            </a:r>
            <a:r>
              <a:rPr lang="en-US" sz="4800" i="1" dirty="0">
                <a:solidFill>
                  <a:srgbClr val="141313"/>
                </a:solidFill>
                <a:latin typeface="Helvetica"/>
                <a:cs typeface="Helvetica"/>
              </a:rPr>
              <a:t>is inference of an emotional state from </a:t>
            </a:r>
          </a:p>
          <a:p>
            <a:pPr algn="l">
              <a:spcBef>
                <a:spcPts val="0"/>
              </a:spcBef>
            </a:pPr>
            <a:endParaRPr lang="en-US" sz="4800" i="1" dirty="0">
              <a:solidFill>
                <a:srgbClr val="141313"/>
              </a:solidFill>
              <a:latin typeface="Helvetica"/>
              <a:cs typeface="Helvetica"/>
            </a:endParaRPr>
          </a:p>
          <a:p>
            <a:pPr algn="l">
              <a:spcBef>
                <a:spcPts val="0"/>
              </a:spcBef>
            </a:pPr>
            <a:r>
              <a:rPr lang="en-US" sz="4800" i="1" dirty="0">
                <a:solidFill>
                  <a:srgbClr val="141313"/>
                </a:solidFill>
                <a:latin typeface="Helvetica"/>
                <a:cs typeface="Helvetica"/>
              </a:rPr>
              <a:t>	1. observations of emotional expressions, and</a:t>
            </a:r>
          </a:p>
          <a:p>
            <a:pPr algn="l">
              <a:spcBef>
                <a:spcPts val="0"/>
              </a:spcBef>
            </a:pPr>
            <a:endParaRPr lang="en-US" sz="4800" i="1" dirty="0">
              <a:solidFill>
                <a:srgbClr val="141313"/>
              </a:solidFill>
              <a:latin typeface="Helvetica"/>
              <a:cs typeface="Helvetica"/>
            </a:endParaRPr>
          </a:p>
          <a:p>
            <a:pPr algn="l">
              <a:spcBef>
                <a:spcPts val="0"/>
              </a:spcBef>
            </a:pPr>
            <a:r>
              <a:rPr lang="en-US" sz="4800" i="1" dirty="0">
                <a:solidFill>
                  <a:srgbClr val="141313"/>
                </a:solidFill>
                <a:latin typeface="Helvetica"/>
                <a:cs typeface="Helvetica"/>
              </a:rPr>
              <a:t>	2. reasoning about an emotion-generating 		situation  </a:t>
            </a:r>
          </a:p>
          <a:p>
            <a:pPr algn="l">
              <a:spcBef>
                <a:spcPts val="0"/>
              </a:spcBef>
            </a:pPr>
            <a:endParaRPr lang="en-US" sz="4800" i="1" dirty="0">
              <a:solidFill>
                <a:srgbClr val="141313"/>
              </a:solidFill>
              <a:latin typeface="Helvetica"/>
              <a:cs typeface="Helvetica"/>
            </a:endParaRPr>
          </a:p>
          <a:p>
            <a:pPr algn="l">
              <a:spcBef>
                <a:spcPts val="0"/>
              </a:spcBef>
            </a:pPr>
            <a:endParaRPr lang="en-US" sz="3600" i="1" dirty="0">
              <a:solidFill>
                <a:srgbClr val="141313"/>
              </a:solidFill>
              <a:latin typeface="Helvetica"/>
              <a:cs typeface="Helvetica"/>
            </a:endParaRPr>
          </a:p>
          <a:p>
            <a:pPr algn="l">
              <a:spcBef>
                <a:spcPts val="0"/>
              </a:spcBef>
            </a:pPr>
            <a:r>
              <a:rPr lang="en-US" sz="3600" i="1" dirty="0">
                <a:solidFill>
                  <a:srgbClr val="141313"/>
                </a:solidFill>
                <a:latin typeface="Helvetica"/>
                <a:cs typeface="Helvetica"/>
              </a:rPr>
              <a:t>Picard, </a:t>
            </a:r>
            <a:r>
              <a:rPr lang="en-US" sz="3600" i="1" u="sng" dirty="0">
                <a:solidFill>
                  <a:srgbClr val="141313"/>
                </a:solidFill>
                <a:latin typeface="Helvetica"/>
                <a:cs typeface="Helvetica"/>
              </a:rPr>
              <a:t>Affective Computing</a:t>
            </a:r>
            <a:r>
              <a:rPr lang="en-US" sz="3600" i="1" dirty="0">
                <a:solidFill>
                  <a:srgbClr val="141313"/>
                </a:solidFill>
                <a:latin typeface="Helvetica"/>
                <a:cs typeface="Helvetica"/>
              </a:rPr>
              <a:t> (p. 50)</a:t>
            </a:r>
          </a:p>
          <a:p>
            <a:pPr algn="l">
              <a:spcBef>
                <a:spcPts val="0"/>
              </a:spcBef>
            </a:pPr>
            <a:endParaRPr lang="en-US" sz="3600" i="1" dirty="0">
              <a:solidFill>
                <a:srgbClr val="141313"/>
              </a:solidFill>
              <a:latin typeface="Helvetica"/>
              <a:cs typeface="Helvetica"/>
            </a:endParaRPr>
          </a:p>
          <a:p>
            <a:pPr algn="l">
              <a:spcBef>
                <a:spcPts val="0"/>
              </a:spcBef>
            </a:pPr>
            <a:endParaRPr lang="en-US" sz="3600" i="1" dirty="0">
              <a:solidFill>
                <a:srgbClr val="141313"/>
              </a:solidFill>
              <a:latin typeface="Helvetica"/>
              <a:cs typeface="Helvetica"/>
            </a:endParaRPr>
          </a:p>
        </p:txBody>
      </p:sp>
      <p:pic>
        <p:nvPicPr>
          <p:cNvPr id="4" name="Picture 3" descr="COCO_train2014_000000035358.jpg">
            <a:extLst>
              <a:ext uri="{FF2B5EF4-FFF2-40B4-BE49-F238E27FC236}">
                <a16:creationId xmlns:a16="http://schemas.microsoft.com/office/drawing/2014/main" id="{6DACE1EE-80A5-9744-AEE3-11826CB81F26}"/>
              </a:ext>
            </a:extLst>
          </p:cNvPr>
          <p:cNvPicPr>
            <a:picLocks noChangeAspect="1"/>
          </p:cNvPicPr>
          <p:nvPr/>
        </p:nvPicPr>
        <p:blipFill>
          <a:blip r:embed="rId2"/>
          <a:stretch>
            <a:fillRect/>
          </a:stretch>
        </p:blipFill>
        <p:spPr>
          <a:xfrm>
            <a:off x="-1" y="1758462"/>
            <a:ext cx="9337431" cy="6726202"/>
          </a:xfrm>
          <a:prstGeom prst="rect">
            <a:avLst/>
          </a:prstGeom>
          <a:ln>
            <a:solidFill>
              <a:schemeClr val="bg1"/>
            </a:solidFill>
          </a:ln>
        </p:spPr>
      </p:pic>
    </p:spTree>
    <p:extLst>
      <p:ext uri="{BB962C8B-B14F-4D97-AF65-F5344CB8AC3E}">
        <p14:creationId xmlns:p14="http://schemas.microsoft.com/office/powerpoint/2010/main" val="365735901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a:spLocks noGrp="1"/>
          </p:cNvSpPr>
          <p:nvPr>
            <p:ph type="body" idx="4"/>
          </p:nvPr>
        </p:nvSpPr>
        <p:spPr>
          <a:xfrm>
            <a:off x="2194352" y="605944"/>
            <a:ext cx="20326840" cy="1003300"/>
          </a:xfrm>
        </p:spPr>
        <p:txBody>
          <a:bodyPr/>
          <a:lstStyle/>
          <a:p>
            <a:r>
              <a:rPr lang="en-US" sz="6000" dirty="0">
                <a:solidFill>
                  <a:schemeClr val="tx1"/>
                </a:solidFill>
                <a:latin typeface="Helvetica"/>
                <a:cs typeface="Helvetica"/>
              </a:rPr>
              <a:t>“Emotion” has no agreed upon definition by emotion theorists so what does “Emotion recognition” mean?</a:t>
            </a:r>
          </a:p>
          <a:p>
            <a:endParaRPr lang="en-US" sz="6000" dirty="0">
              <a:solidFill>
                <a:schemeClr val="tx1"/>
              </a:solidFill>
              <a:latin typeface="Helvetica"/>
              <a:cs typeface="Helvetica"/>
            </a:endParaRPr>
          </a:p>
          <a:p>
            <a:endParaRPr lang="en-US" sz="6000" dirty="0">
              <a:solidFill>
                <a:schemeClr val="tx1"/>
              </a:solidFill>
              <a:latin typeface="Helvetica"/>
              <a:cs typeface="Helvetica"/>
            </a:endParaRPr>
          </a:p>
        </p:txBody>
      </p:sp>
    </p:spTree>
    <p:extLst>
      <p:ext uri="{BB962C8B-B14F-4D97-AF65-F5344CB8AC3E}">
        <p14:creationId xmlns:p14="http://schemas.microsoft.com/office/powerpoint/2010/main" val="4232771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Line 2"/>
          <p:cNvSpPr>
            <a:spLocks noChangeShapeType="1"/>
          </p:cNvSpPr>
          <p:nvPr/>
        </p:nvSpPr>
        <p:spPr bwMode="auto">
          <a:xfrm>
            <a:off x="7772400" y="59436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spAutoFit/>
          </a:bodyPr>
          <a:lstStyle/>
          <a:p>
            <a:endParaRPr lang="en-US" sz="10000"/>
          </a:p>
        </p:txBody>
      </p:sp>
      <p:sp>
        <p:nvSpPr>
          <p:cNvPr id="2" name="TextBox 1">
            <a:extLst>
              <a:ext uri="{FF2B5EF4-FFF2-40B4-BE49-F238E27FC236}">
                <a16:creationId xmlns:a16="http://schemas.microsoft.com/office/drawing/2014/main" id="{826958CE-4C26-7842-A7A8-E88581449D3D}"/>
              </a:ext>
            </a:extLst>
          </p:cNvPr>
          <p:cNvSpPr txBox="1"/>
          <p:nvPr/>
        </p:nvSpPr>
        <p:spPr>
          <a:xfrm>
            <a:off x="1020548" y="639761"/>
            <a:ext cx="20731942" cy="2624180"/>
          </a:xfrm>
          <a:prstGeom prst="rect">
            <a:avLst/>
          </a:prstGeom>
          <a:noFill/>
        </p:spPr>
        <p:txBody>
          <a:bodyPr wrap="square" rtlCol="0">
            <a:spAutoFit/>
          </a:bodyPr>
          <a:lstStyle/>
          <a:p>
            <a:pPr algn="l">
              <a:lnSpc>
                <a:spcPts val="5000"/>
              </a:lnSpc>
              <a:spcBef>
                <a:spcPts val="0"/>
              </a:spcBef>
            </a:pPr>
            <a:r>
              <a:rPr lang="en-US" sz="3600" i="1" dirty="0">
                <a:solidFill>
                  <a:srgbClr val="141313"/>
                </a:solidFill>
                <a:latin typeface="Helvetica"/>
                <a:cs typeface="Helvetica"/>
              </a:rPr>
              <a:t>Goal:  Enable computers to be able to recognize emotions as well as a human (external) observer</a:t>
            </a:r>
          </a:p>
          <a:p>
            <a:pPr algn="l">
              <a:lnSpc>
                <a:spcPts val="5000"/>
              </a:lnSpc>
              <a:spcBef>
                <a:spcPts val="0"/>
              </a:spcBef>
            </a:pPr>
            <a:endParaRPr lang="en-US" sz="3600" i="1" dirty="0">
              <a:solidFill>
                <a:srgbClr val="141313"/>
              </a:solidFill>
              <a:latin typeface="Helvetica"/>
              <a:cs typeface="Helvetica"/>
            </a:endParaRPr>
          </a:p>
          <a:p>
            <a:pPr algn="l">
              <a:lnSpc>
                <a:spcPts val="5000"/>
              </a:lnSpc>
              <a:spcBef>
                <a:spcPts val="0"/>
              </a:spcBef>
            </a:pPr>
            <a:r>
              <a:rPr lang="en-US" sz="3600" i="1" dirty="0">
                <a:solidFill>
                  <a:srgbClr val="141313"/>
                </a:solidFill>
                <a:latin typeface="Helvetica"/>
                <a:cs typeface="Helvetica"/>
              </a:rPr>
              <a:t>Method:  Use the best criteria used in AI, Computer Vision, Auditory Scene Analysis, etc.</a:t>
            </a:r>
          </a:p>
          <a:p>
            <a:pPr algn="l">
              <a:lnSpc>
                <a:spcPts val="5000"/>
              </a:lnSpc>
              <a:spcBef>
                <a:spcPts val="0"/>
              </a:spcBef>
            </a:pPr>
            <a:r>
              <a:rPr lang="en-US" sz="3600" i="1" dirty="0">
                <a:solidFill>
                  <a:srgbClr val="141313"/>
                </a:solidFill>
                <a:latin typeface="Helvetica"/>
                <a:cs typeface="Helvetica"/>
              </a:rPr>
              <a:t>   (although these methods are less developed for context reasoning)</a:t>
            </a:r>
          </a:p>
        </p:txBody>
      </p:sp>
      <p:pic>
        <p:nvPicPr>
          <p:cNvPr id="4" name="Picture 3">
            <a:extLst>
              <a:ext uri="{FF2B5EF4-FFF2-40B4-BE49-F238E27FC236}">
                <a16:creationId xmlns:a16="http://schemas.microsoft.com/office/drawing/2014/main" id="{1C1B3D62-B245-2C43-BF2C-86489A16F453}"/>
              </a:ext>
            </a:extLst>
          </p:cNvPr>
          <p:cNvPicPr>
            <a:picLocks noChangeAspect="1"/>
          </p:cNvPicPr>
          <p:nvPr/>
        </p:nvPicPr>
        <p:blipFill rotWithShape="1">
          <a:blip r:embed="rId3"/>
          <a:srcRect t="53303"/>
          <a:stretch/>
        </p:blipFill>
        <p:spPr>
          <a:xfrm>
            <a:off x="606509" y="4501662"/>
            <a:ext cx="11647237" cy="3024554"/>
          </a:xfrm>
          <a:prstGeom prst="rect">
            <a:avLst/>
          </a:prstGeom>
        </p:spPr>
      </p:pic>
      <p:pic>
        <p:nvPicPr>
          <p:cNvPr id="11" name="Picture 10">
            <a:extLst>
              <a:ext uri="{FF2B5EF4-FFF2-40B4-BE49-F238E27FC236}">
                <a16:creationId xmlns:a16="http://schemas.microsoft.com/office/drawing/2014/main" id="{CE0F1E2D-EA91-2A4F-9918-74615477C16E}"/>
              </a:ext>
            </a:extLst>
          </p:cNvPr>
          <p:cNvPicPr>
            <a:picLocks noChangeAspect="1"/>
          </p:cNvPicPr>
          <p:nvPr/>
        </p:nvPicPr>
        <p:blipFill rotWithShape="1">
          <a:blip r:embed="rId3"/>
          <a:srcRect t="452" b="50407"/>
          <a:stretch/>
        </p:blipFill>
        <p:spPr>
          <a:xfrm>
            <a:off x="600648" y="7930662"/>
            <a:ext cx="11647237" cy="3182816"/>
          </a:xfrm>
          <a:prstGeom prst="rect">
            <a:avLst/>
          </a:prstGeom>
        </p:spPr>
      </p:pic>
      <p:pic>
        <p:nvPicPr>
          <p:cNvPr id="9" name="Picture 8">
            <a:extLst>
              <a:ext uri="{FF2B5EF4-FFF2-40B4-BE49-F238E27FC236}">
                <a16:creationId xmlns:a16="http://schemas.microsoft.com/office/drawing/2014/main" id="{C1B54446-76BC-0941-887D-67227890B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0814" y="7931637"/>
            <a:ext cx="11316677" cy="3204119"/>
          </a:xfrm>
          <a:prstGeom prst="rect">
            <a:avLst/>
          </a:prstGeom>
        </p:spPr>
      </p:pic>
      <p:pic>
        <p:nvPicPr>
          <p:cNvPr id="14" name="Picture 13">
            <a:extLst>
              <a:ext uri="{FF2B5EF4-FFF2-40B4-BE49-F238E27FC236}">
                <a16:creationId xmlns:a16="http://schemas.microsoft.com/office/drawing/2014/main" id="{CBACA8F1-AE55-7947-92A9-2AE9CAB974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5929" y="4523153"/>
            <a:ext cx="11261479" cy="3003061"/>
          </a:xfrm>
          <a:prstGeom prst="rect">
            <a:avLst/>
          </a:prstGeom>
        </p:spPr>
      </p:pic>
    </p:spTree>
    <p:extLst>
      <p:ext uri="{BB962C8B-B14F-4D97-AF65-F5344CB8AC3E}">
        <p14:creationId xmlns:p14="http://schemas.microsoft.com/office/powerpoint/2010/main" val="40663577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a:spLocks noGrp="1"/>
          </p:cNvSpPr>
          <p:nvPr>
            <p:ph type="body" idx="4"/>
          </p:nvPr>
        </p:nvSpPr>
        <p:spPr>
          <a:xfrm>
            <a:off x="2194352" y="605944"/>
            <a:ext cx="20326840" cy="1003300"/>
          </a:xfrm>
        </p:spPr>
        <p:txBody>
          <a:bodyPr/>
          <a:lstStyle/>
          <a:p>
            <a:r>
              <a:rPr lang="en-US" sz="6000" dirty="0">
                <a:solidFill>
                  <a:schemeClr val="tx1"/>
                </a:solidFill>
                <a:latin typeface="Helvetica"/>
                <a:cs typeface="Helvetica"/>
              </a:rPr>
              <a:t>Emotion Recognition is Complex</a:t>
            </a:r>
          </a:p>
        </p:txBody>
      </p:sp>
      <p:pic>
        <p:nvPicPr>
          <p:cNvPr id="19" name="Picture 18" descr="BBC-Hardtalk-headshot.png"/>
          <p:cNvPicPr>
            <a:picLocks noChangeAspect="1"/>
          </p:cNvPicPr>
          <p:nvPr/>
        </p:nvPicPr>
        <p:blipFill rotWithShape="1">
          <a:blip r:embed="rId3">
            <a:extLst>
              <a:ext uri="{28A0092B-C50C-407E-A947-70E740481C1C}">
                <a14:useLocalDpi xmlns:a14="http://schemas.microsoft.com/office/drawing/2010/main" val="0"/>
              </a:ext>
            </a:extLst>
          </a:blip>
          <a:srcRect r="5348"/>
          <a:stretch/>
        </p:blipFill>
        <p:spPr>
          <a:xfrm>
            <a:off x="21656447" y="12347015"/>
            <a:ext cx="1066800" cy="1127071"/>
          </a:xfrm>
          <a:prstGeom prst="rect">
            <a:avLst/>
          </a:prstGeom>
        </p:spPr>
      </p:pic>
      <p:sp>
        <p:nvSpPr>
          <p:cNvPr id="20" name="TextBox 19"/>
          <p:cNvSpPr txBox="1"/>
          <p:nvPr/>
        </p:nvSpPr>
        <p:spPr>
          <a:xfrm>
            <a:off x="18094679" y="12420019"/>
            <a:ext cx="3344645" cy="1242648"/>
          </a:xfrm>
          <a:prstGeom prst="rect">
            <a:avLst/>
          </a:prstGeom>
          <a:noFill/>
        </p:spPr>
        <p:txBody>
          <a:bodyPr wrap="square" rtlCol="0">
            <a:spAutoFit/>
          </a:bodyPr>
          <a:lstStyle/>
          <a:p>
            <a:pPr marL="0" marR="0" lvl="0" indent="0" algn="r" defTabSz="584149" eaLnBrk="1" fontAlgn="auto" latinLnBrk="0" hangingPunct="1">
              <a:lnSpc>
                <a:spcPts val="4500"/>
              </a:lnSpc>
              <a:spcBef>
                <a:spcPts val="2400"/>
              </a:spcBef>
              <a:spcAft>
                <a:spcPts val="0"/>
              </a:spcAft>
              <a:buClrTx/>
              <a:buSzTx/>
              <a:buFontTx/>
              <a:buNone/>
              <a:tabLst/>
              <a:defRPr/>
            </a:pPr>
            <a:r>
              <a:rPr kumimoji="0" lang="en-US" sz="3600" b="1" i="0" u="none" strike="noStrike" kern="0" cap="none" spc="0" normalizeH="0" baseline="0" noProof="0" dirty="0">
                <a:ln>
                  <a:noFill/>
                </a:ln>
                <a:solidFill>
                  <a:schemeClr val="tx1"/>
                </a:solidFill>
                <a:effectLst/>
                <a:uLnTx/>
                <a:uFillTx/>
                <a:latin typeface="Helvetica"/>
                <a:ea typeface="+mn-ea"/>
                <a:cs typeface="Helvetica"/>
                <a:sym typeface="Helvetica Light"/>
              </a:rPr>
              <a:t>ROZ</a:t>
            </a:r>
            <a:br>
              <a:rPr kumimoji="0" lang="en-US" sz="3600" b="1" i="0" u="none" strike="noStrike" kern="0" cap="none" spc="0" normalizeH="0" baseline="0" noProof="0" dirty="0">
                <a:ln>
                  <a:noFill/>
                </a:ln>
                <a:solidFill>
                  <a:schemeClr val="tx1"/>
                </a:solidFill>
                <a:effectLst/>
                <a:uLnTx/>
                <a:uFillTx/>
                <a:latin typeface="Helvetica"/>
                <a:ea typeface="+mn-ea"/>
                <a:cs typeface="Helvetica"/>
                <a:sym typeface="Helvetica Light"/>
              </a:rPr>
            </a:br>
            <a:r>
              <a:rPr kumimoji="0" lang="en-US" sz="3600" b="0" i="0" u="none" strike="noStrike" kern="0" cap="none" spc="0" normalizeH="0" baseline="0" noProof="0" dirty="0">
                <a:ln>
                  <a:noFill/>
                </a:ln>
                <a:solidFill>
                  <a:schemeClr val="tx1"/>
                </a:solidFill>
                <a:effectLst/>
                <a:uLnTx/>
                <a:uFillTx/>
                <a:latin typeface="Helvetica"/>
                <a:ea typeface="+mn-ea"/>
                <a:cs typeface="Helvetica"/>
                <a:sym typeface="Helvetica Light"/>
              </a:rPr>
              <a:t>Picard</a:t>
            </a:r>
          </a:p>
        </p:txBody>
      </p:sp>
      <p:sp>
        <p:nvSpPr>
          <p:cNvPr id="21" name="TextBox 20"/>
          <p:cNvSpPr txBox="1"/>
          <p:nvPr/>
        </p:nvSpPr>
        <p:spPr>
          <a:xfrm>
            <a:off x="14487168" y="12347015"/>
            <a:ext cx="3344645" cy="1242648"/>
          </a:xfrm>
          <a:prstGeom prst="rect">
            <a:avLst/>
          </a:prstGeom>
          <a:noFill/>
        </p:spPr>
        <p:txBody>
          <a:bodyPr wrap="square" rtlCol="0">
            <a:spAutoFit/>
          </a:bodyPr>
          <a:lstStyle/>
          <a:p>
            <a:pPr marL="0" marR="0" lvl="0" indent="0" algn="r" defTabSz="584149" eaLnBrk="1" fontAlgn="auto" latinLnBrk="0" hangingPunct="1">
              <a:lnSpc>
                <a:spcPts val="4500"/>
              </a:lnSpc>
              <a:spcBef>
                <a:spcPts val="2400"/>
              </a:spcBef>
              <a:spcAft>
                <a:spcPts val="0"/>
              </a:spcAft>
              <a:buClrTx/>
              <a:buSzTx/>
              <a:buFontTx/>
              <a:buNone/>
              <a:tabLst/>
              <a:defRPr/>
            </a:pPr>
            <a:r>
              <a:rPr kumimoji="0" lang="en-US" sz="3600" b="1" i="0" u="none" strike="noStrike" kern="0" cap="none" spc="0" normalizeH="0" baseline="0" noProof="0" dirty="0">
                <a:ln>
                  <a:noFill/>
                </a:ln>
                <a:solidFill>
                  <a:schemeClr val="tx1"/>
                </a:solidFill>
                <a:effectLst/>
                <a:uLnTx/>
                <a:uFillTx/>
                <a:latin typeface="Helvetica"/>
                <a:ea typeface="+mn-ea"/>
                <a:cs typeface="Helvetica"/>
                <a:sym typeface="Helvetica Light"/>
              </a:rPr>
              <a:t>AGATA</a:t>
            </a:r>
            <a:br>
              <a:rPr kumimoji="0" lang="en-US" sz="3600" b="1" i="0" u="none" strike="noStrike" kern="0" cap="none" spc="0" normalizeH="0" baseline="0" noProof="0" dirty="0">
                <a:ln>
                  <a:noFill/>
                </a:ln>
                <a:solidFill>
                  <a:schemeClr val="tx1"/>
                </a:solidFill>
                <a:effectLst/>
                <a:uLnTx/>
                <a:uFillTx/>
                <a:latin typeface="Helvetica"/>
                <a:ea typeface="+mn-ea"/>
                <a:cs typeface="Helvetica"/>
                <a:sym typeface="Helvetica Light"/>
              </a:rPr>
            </a:br>
            <a:r>
              <a:rPr kumimoji="0" lang="en-US" sz="3600" b="0" i="0" u="none" strike="noStrike" kern="0" cap="none" spc="0" normalizeH="0" baseline="0" noProof="0" dirty="0" err="1">
                <a:ln>
                  <a:noFill/>
                </a:ln>
                <a:solidFill>
                  <a:schemeClr val="tx1"/>
                </a:solidFill>
                <a:effectLst/>
                <a:uLnTx/>
                <a:uFillTx/>
                <a:latin typeface="Helvetica"/>
                <a:ea typeface="+mn-ea"/>
                <a:cs typeface="Helvetica"/>
                <a:sym typeface="Helvetica Light"/>
              </a:rPr>
              <a:t>Lapedriza</a:t>
            </a:r>
            <a:endParaRPr kumimoji="0" lang="en-US" sz="3600" b="0" i="0" u="none" strike="noStrike" kern="0" cap="none" spc="0" normalizeH="0" baseline="0" noProof="0" dirty="0">
              <a:ln>
                <a:noFill/>
              </a:ln>
              <a:solidFill>
                <a:schemeClr val="tx1"/>
              </a:solidFill>
              <a:effectLst/>
              <a:uLnTx/>
              <a:uFillTx/>
              <a:latin typeface="Helvetica"/>
              <a:ea typeface="+mn-ea"/>
              <a:cs typeface="Helvetica"/>
              <a:sym typeface="Helvetica Light"/>
            </a:endParaRPr>
          </a:p>
        </p:txBody>
      </p:sp>
      <p:pic>
        <p:nvPicPr>
          <p:cNvPr id="22" name="Picture 21" descr="foto-agata5_cropped.jpeg"/>
          <p:cNvPicPr>
            <a:picLocks noChangeAspect="1"/>
          </p:cNvPicPr>
          <p:nvPr/>
        </p:nvPicPr>
        <p:blipFill>
          <a:blip r:embed="rId4"/>
          <a:stretch>
            <a:fillRect/>
          </a:stretch>
        </p:blipFill>
        <p:spPr>
          <a:xfrm>
            <a:off x="17979218" y="12350750"/>
            <a:ext cx="981481" cy="1123336"/>
          </a:xfrm>
          <a:prstGeom prst="rect">
            <a:avLst/>
          </a:prstGeom>
        </p:spPr>
      </p:pic>
      <p:pic>
        <p:nvPicPr>
          <p:cNvPr id="26" name="image4.png"/>
          <p:cNvPicPr/>
          <p:nvPr/>
        </p:nvPicPr>
        <p:blipFill>
          <a:blip r:embed="rId5"/>
          <a:srcRect/>
          <a:stretch>
            <a:fillRect/>
          </a:stretch>
        </p:blipFill>
        <p:spPr>
          <a:xfrm>
            <a:off x="2344949" y="1986523"/>
            <a:ext cx="6956547" cy="9668300"/>
          </a:xfrm>
          <a:prstGeom prst="rect">
            <a:avLst/>
          </a:prstGeom>
          <a:ln/>
        </p:spPr>
      </p:pic>
      <p:sp>
        <p:nvSpPr>
          <p:cNvPr id="27" name="TextBox 26"/>
          <p:cNvSpPr txBox="1"/>
          <p:nvPr/>
        </p:nvSpPr>
        <p:spPr>
          <a:xfrm>
            <a:off x="10017876" y="3376765"/>
            <a:ext cx="14205848" cy="3939540"/>
          </a:xfrm>
          <a:prstGeom prst="rect">
            <a:avLst/>
          </a:prstGeom>
          <a:noFill/>
        </p:spPr>
        <p:txBody>
          <a:bodyPr wrap="square" rtlCol="0">
            <a:spAutoFit/>
          </a:bodyPr>
          <a:lstStyle/>
          <a:p>
            <a:pPr marL="0" marR="0" lvl="0" indent="0" algn="l" defTabSz="584149"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schemeClr val="tx1"/>
              </a:solidFill>
              <a:effectLst/>
              <a:uLnTx/>
              <a:uFillTx/>
              <a:latin typeface="Arial"/>
              <a:ea typeface="+mn-ea"/>
              <a:cs typeface="+mn-cs"/>
              <a:sym typeface="Helvetica Light"/>
            </a:endParaRPr>
          </a:p>
          <a:p>
            <a:pPr marL="0" marR="0" lvl="0" indent="0" algn="l" defTabSz="584149" eaLnBrk="1" fontAlgn="auto" latinLnBrk="0" hangingPunct="1">
              <a:lnSpc>
                <a:spcPct val="100000"/>
              </a:lnSpc>
              <a:spcBef>
                <a:spcPts val="0"/>
              </a:spcBef>
              <a:spcAft>
                <a:spcPts val="0"/>
              </a:spcAft>
              <a:buClrTx/>
              <a:buSzTx/>
              <a:buFont typeface="Arial"/>
              <a:buChar char="•"/>
              <a:tabLst/>
              <a:defRPr/>
            </a:pPr>
            <a:r>
              <a:rPr kumimoji="0" lang="en-US" sz="5000" b="0" i="1" u="none" strike="noStrike" kern="0" cap="none" spc="0" normalizeH="0" baseline="0" noProof="0" dirty="0">
                <a:ln>
                  <a:noFill/>
                </a:ln>
                <a:solidFill>
                  <a:schemeClr val="tx1"/>
                </a:solidFill>
                <a:effectLst/>
                <a:uLnTx/>
                <a:uFillTx/>
                <a:latin typeface="Arial"/>
                <a:ea typeface="+mn-ea"/>
                <a:cs typeface="+mn-cs"/>
                <a:sym typeface="Helvetica Light"/>
              </a:rPr>
              <a:t> How might the person in the image feel</a:t>
            </a:r>
            <a:r>
              <a:rPr kumimoji="0" lang="en-US" sz="5000" b="0" i="0" u="none" strike="noStrike" kern="0" cap="none" spc="0" normalizeH="0" baseline="0" noProof="0" dirty="0">
                <a:ln>
                  <a:noFill/>
                </a:ln>
                <a:solidFill>
                  <a:schemeClr val="tx1"/>
                </a:solidFill>
                <a:effectLst/>
                <a:uLnTx/>
                <a:uFillTx/>
                <a:latin typeface="Arial"/>
                <a:ea typeface="+mn-ea"/>
                <a:cs typeface="+mn-cs"/>
                <a:sym typeface="Helvetica Light"/>
              </a:rPr>
              <a:t>?</a:t>
            </a:r>
          </a:p>
          <a:p>
            <a:pPr marL="0" marR="0" lvl="0" indent="0" algn="l" defTabSz="584149"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schemeClr val="tx1"/>
              </a:solidFill>
              <a:effectLst/>
              <a:uLnTx/>
              <a:uFillTx/>
              <a:latin typeface="Arial"/>
              <a:ea typeface="+mn-ea"/>
              <a:cs typeface="+mn-cs"/>
              <a:sym typeface="Helvetica Light"/>
            </a:endParaRPr>
          </a:p>
          <a:p>
            <a:pPr marL="0" marR="0" lvl="0" indent="0" algn="l" defTabSz="584149"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chemeClr val="tx1"/>
                </a:solidFill>
                <a:effectLst/>
                <a:uLnTx/>
                <a:uFillTx/>
                <a:latin typeface="Arial"/>
                <a:ea typeface="+mn-ea"/>
                <a:cs typeface="+mn-cs"/>
                <a:sym typeface="Helvetica Light"/>
              </a:rPr>
              <a:t>	Scared / Embarrassed</a:t>
            </a:r>
          </a:p>
          <a:p>
            <a:pPr marL="0" marR="0" lvl="0" indent="0" algn="l" defTabSz="584149"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schemeClr val="tx1"/>
              </a:solidFill>
              <a:effectLst/>
              <a:uLnTx/>
              <a:uFillTx/>
              <a:latin typeface="Arial"/>
              <a:ea typeface="+mn-ea"/>
              <a:cs typeface="+mn-cs"/>
              <a:sym typeface="Helvetica Light"/>
            </a:endParaRPr>
          </a:p>
        </p:txBody>
      </p:sp>
      <p:sp>
        <p:nvSpPr>
          <p:cNvPr id="28" name="TextBox 27"/>
          <p:cNvSpPr txBox="1"/>
          <p:nvPr/>
        </p:nvSpPr>
        <p:spPr>
          <a:xfrm>
            <a:off x="10017876" y="7239926"/>
            <a:ext cx="11123558" cy="3939540"/>
          </a:xfrm>
          <a:prstGeom prst="rect">
            <a:avLst/>
          </a:prstGeom>
          <a:noFill/>
        </p:spPr>
        <p:txBody>
          <a:bodyPr wrap="none" rtlCol="0">
            <a:spAutoFit/>
          </a:bodyPr>
          <a:lstStyle/>
          <a:p>
            <a:pPr marL="0" marR="0" lvl="0" indent="0" algn="l" defTabSz="584149" eaLnBrk="1" fontAlgn="auto" latinLnBrk="0" hangingPunct="1">
              <a:lnSpc>
                <a:spcPct val="100000"/>
              </a:lnSpc>
              <a:spcBef>
                <a:spcPts val="0"/>
              </a:spcBef>
              <a:spcAft>
                <a:spcPts val="0"/>
              </a:spcAft>
              <a:buClrTx/>
              <a:buSzTx/>
              <a:buFontTx/>
              <a:buNone/>
              <a:tabLst/>
              <a:defRPr/>
            </a:pPr>
            <a:r>
              <a:rPr kumimoji="0" lang="en-US" sz="5000" b="0" i="0" u="none" strike="noStrike" kern="0" cap="none" spc="0" normalizeH="0" baseline="0" noProof="0" dirty="0">
                <a:ln>
                  <a:noFill/>
                </a:ln>
                <a:solidFill>
                  <a:schemeClr val="tx1"/>
                </a:solidFill>
                <a:effectLst/>
                <a:uLnTx/>
                <a:uFillTx/>
                <a:latin typeface="Arial"/>
                <a:ea typeface="+mn-ea"/>
                <a:cs typeface="+mn-cs"/>
                <a:sym typeface="Helvetica Light"/>
              </a:rPr>
              <a:t> </a:t>
            </a:r>
          </a:p>
          <a:p>
            <a:pPr marL="0" marR="0" lvl="0" indent="0" algn="l" defTabSz="584149" eaLnBrk="1" fontAlgn="auto" latinLnBrk="0" hangingPunct="1">
              <a:lnSpc>
                <a:spcPct val="100000"/>
              </a:lnSpc>
              <a:spcBef>
                <a:spcPts val="0"/>
              </a:spcBef>
              <a:spcAft>
                <a:spcPts val="0"/>
              </a:spcAft>
              <a:buClrTx/>
              <a:buSzTx/>
              <a:buFont typeface="Arial"/>
              <a:buChar char="•"/>
              <a:tabLst/>
              <a:defRPr/>
            </a:pPr>
            <a:r>
              <a:rPr kumimoji="0" lang="en-US" sz="5000" b="0" i="1" u="none" strike="noStrike" kern="0" cap="none" spc="0" normalizeH="0" baseline="0" noProof="0" dirty="0">
                <a:ln>
                  <a:noFill/>
                </a:ln>
                <a:solidFill>
                  <a:schemeClr val="tx1"/>
                </a:solidFill>
                <a:effectLst/>
                <a:uLnTx/>
                <a:uFillTx/>
                <a:latin typeface="Arial"/>
                <a:ea typeface="+mn-ea"/>
                <a:cs typeface="+mn-cs"/>
                <a:sym typeface="Helvetica Light"/>
              </a:rPr>
              <a:t> How might the image make you feel</a:t>
            </a:r>
            <a:r>
              <a:rPr kumimoji="0" lang="en-US" sz="5000" b="0" i="0" u="none" strike="noStrike" kern="0" cap="none" spc="0" normalizeH="0" baseline="0" noProof="0" dirty="0">
                <a:ln>
                  <a:noFill/>
                </a:ln>
                <a:solidFill>
                  <a:schemeClr val="tx1"/>
                </a:solidFill>
                <a:effectLst/>
                <a:uLnTx/>
                <a:uFillTx/>
                <a:latin typeface="Arial"/>
                <a:ea typeface="+mn-ea"/>
                <a:cs typeface="+mn-cs"/>
                <a:sym typeface="Helvetica Light"/>
              </a:rPr>
              <a:t>?</a:t>
            </a:r>
          </a:p>
          <a:p>
            <a:pPr marL="0" marR="0" lvl="0" indent="0" algn="l" defTabSz="584149" eaLnBrk="1" fontAlgn="auto" latinLnBrk="0" hangingPunct="1">
              <a:lnSpc>
                <a:spcPct val="100000"/>
              </a:lnSpc>
              <a:spcBef>
                <a:spcPts val="0"/>
              </a:spcBef>
              <a:spcAft>
                <a:spcPts val="0"/>
              </a:spcAft>
              <a:buClrTx/>
              <a:buSzTx/>
              <a:buFont typeface="Arial"/>
              <a:buChar char="•"/>
              <a:tabLst/>
              <a:defRPr/>
            </a:pPr>
            <a:endParaRPr kumimoji="0" lang="en-US" sz="5000" b="0" i="0" u="none" strike="noStrike" kern="0" cap="none" spc="0" normalizeH="0" baseline="0" noProof="0" dirty="0">
              <a:ln>
                <a:noFill/>
              </a:ln>
              <a:solidFill>
                <a:schemeClr val="tx1"/>
              </a:solidFill>
              <a:effectLst/>
              <a:uLnTx/>
              <a:uFillTx/>
              <a:latin typeface="Arial"/>
              <a:ea typeface="+mn-ea"/>
              <a:cs typeface="+mn-cs"/>
              <a:sym typeface="Helvetica Light"/>
            </a:endParaRPr>
          </a:p>
          <a:p>
            <a:pPr lvl="0" defTabSz="584149" fontAlgn="auto">
              <a:spcBef>
                <a:spcPts val="0"/>
              </a:spcBef>
              <a:spcAft>
                <a:spcPts val="0"/>
              </a:spcAft>
              <a:defRPr/>
            </a:pPr>
            <a:r>
              <a:rPr kumimoji="0" lang="en-US" sz="5000" b="0" i="0" u="none" strike="noStrike" kern="0" cap="none" spc="0" normalizeH="0" baseline="0" noProof="0" dirty="0">
                <a:ln>
                  <a:noFill/>
                </a:ln>
                <a:solidFill>
                  <a:schemeClr val="tx1"/>
                </a:solidFill>
                <a:effectLst/>
                <a:uLnTx/>
                <a:uFillTx/>
                <a:latin typeface="Arial"/>
                <a:ea typeface="+mn-ea"/>
                <a:cs typeface="+mn-cs"/>
                <a:sym typeface="Helvetica Light"/>
              </a:rPr>
              <a:t>	</a:t>
            </a:r>
            <a:r>
              <a:rPr lang="en-US" kern="0" dirty="0">
                <a:solidFill>
                  <a:schemeClr val="tx1"/>
                </a:solidFill>
                <a:latin typeface="Arial"/>
                <a:sym typeface="Helvetica Light"/>
              </a:rPr>
              <a:t> Laughing!  (and </a:t>
            </a:r>
            <a:r>
              <a:rPr kumimoji="0" lang="en-US" sz="5000" b="0" i="0" u="none" strike="noStrike" kern="0" cap="none" spc="0" normalizeH="0" baseline="0" noProof="0" dirty="0">
                <a:ln>
                  <a:noFill/>
                </a:ln>
                <a:solidFill>
                  <a:schemeClr val="tx1"/>
                </a:solidFill>
                <a:effectLst/>
                <a:uLnTx/>
                <a:uFillTx/>
                <a:latin typeface="Arial"/>
                <a:ea typeface="+mn-ea"/>
                <a:cs typeface="+mn-cs"/>
                <a:sym typeface="Helvetica Light"/>
              </a:rPr>
              <a:t>Worried for them!)</a:t>
            </a:r>
          </a:p>
          <a:p>
            <a:pPr marL="0" marR="0" lvl="0" indent="0" algn="l" defTabSz="584149"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schemeClr val="tx1"/>
              </a:solidFill>
              <a:effectLst/>
              <a:uLnTx/>
              <a:uFillTx/>
              <a:latin typeface="Arial"/>
              <a:ea typeface="+mn-ea"/>
              <a:cs typeface="+mn-cs"/>
              <a:sym typeface="Helvetica Light"/>
            </a:endParaRPr>
          </a:p>
        </p:txBody>
      </p:sp>
    </p:spTree>
    <p:extLst>
      <p:ext uri="{BB962C8B-B14F-4D97-AF65-F5344CB8AC3E}">
        <p14:creationId xmlns:p14="http://schemas.microsoft.com/office/powerpoint/2010/main" val="315445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0F78BB7-87C4-6E4F-B5EA-3137F9F28A3D}"/>
              </a:ext>
            </a:extLst>
          </p:cNvPr>
          <p:cNvSpPr>
            <a:spLocks noGrp="1"/>
          </p:cNvSpPr>
          <p:nvPr>
            <p:ph type="body" idx="4"/>
          </p:nvPr>
        </p:nvSpPr>
        <p:spPr>
          <a:xfrm>
            <a:off x="3902529" y="779109"/>
            <a:ext cx="18990128" cy="10650891"/>
          </a:xfrm>
        </p:spPr>
        <p:txBody>
          <a:bodyPr/>
          <a:lstStyle/>
          <a:p>
            <a:r>
              <a:rPr lang="en-US" sz="4400" dirty="0"/>
              <a:t>There are also other challenges.</a:t>
            </a:r>
          </a:p>
          <a:p>
            <a:endParaRPr lang="en-US" sz="4400" dirty="0"/>
          </a:p>
          <a:p>
            <a:r>
              <a:rPr lang="en-US" sz="4400" dirty="0"/>
              <a:t>We’re going to randomize you into two break-out rooms to try an experiment.</a:t>
            </a:r>
          </a:p>
          <a:p>
            <a:endParaRPr lang="en-US" sz="4400" dirty="0"/>
          </a:p>
          <a:p>
            <a:r>
              <a:rPr lang="en-US" sz="4400" dirty="0"/>
              <a:t>In each breakout room you will be given, in the chat, a link to a form to read and fill out.  </a:t>
            </a:r>
          </a:p>
          <a:p>
            <a:endParaRPr lang="en-US" sz="4400" dirty="0"/>
          </a:p>
          <a:p>
            <a:r>
              <a:rPr lang="en-US" sz="4400" dirty="0"/>
              <a:t>Take time to read the story and then you’ll go to another section in the form and answer four short questions.   </a:t>
            </a:r>
          </a:p>
          <a:p>
            <a:endParaRPr lang="en-US" sz="4400" dirty="0"/>
          </a:p>
          <a:p>
            <a:r>
              <a:rPr lang="en-US" sz="4400" dirty="0"/>
              <a:t>When you are done, come back to the main room.  </a:t>
            </a:r>
          </a:p>
          <a:p>
            <a:endParaRPr lang="en-US" sz="4400" dirty="0"/>
          </a:p>
          <a:p>
            <a:r>
              <a:rPr lang="en-US" sz="4400" dirty="0"/>
              <a:t>6-8 min activity -  we’ll give you 10 minutes, take your time</a:t>
            </a:r>
          </a:p>
        </p:txBody>
      </p:sp>
    </p:spTree>
    <p:extLst>
      <p:ext uri="{BB962C8B-B14F-4D97-AF65-F5344CB8AC3E}">
        <p14:creationId xmlns:p14="http://schemas.microsoft.com/office/powerpoint/2010/main" val="973246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a:spLocks noGrp="1"/>
          </p:cNvSpPr>
          <p:nvPr>
            <p:ph type="body" idx="4"/>
          </p:nvPr>
        </p:nvSpPr>
        <p:spPr>
          <a:xfrm>
            <a:off x="2194352" y="605944"/>
            <a:ext cx="20326840" cy="1003300"/>
          </a:xfrm>
        </p:spPr>
        <p:txBody>
          <a:bodyPr/>
          <a:lstStyle/>
          <a:p>
            <a:r>
              <a:rPr lang="en-US" sz="6000" dirty="0">
                <a:solidFill>
                  <a:schemeClr val="tx1"/>
                </a:solidFill>
                <a:latin typeface="Helvetica"/>
                <a:cs typeface="Helvetica"/>
              </a:rPr>
              <a:t>Rejecting or Accepting of You?  </a:t>
            </a:r>
          </a:p>
        </p:txBody>
      </p:sp>
      <p:pic>
        <p:nvPicPr>
          <p:cNvPr id="2" name="Picture 1">
            <a:extLst>
              <a:ext uri="{FF2B5EF4-FFF2-40B4-BE49-F238E27FC236}">
                <a16:creationId xmlns:a16="http://schemas.microsoft.com/office/drawing/2014/main" id="{5659B5AA-6569-1A46-B635-245868A5D61A}"/>
              </a:ext>
            </a:extLst>
          </p:cNvPr>
          <p:cNvPicPr>
            <a:picLocks noChangeAspect="1"/>
          </p:cNvPicPr>
          <p:nvPr/>
        </p:nvPicPr>
        <p:blipFill>
          <a:blip r:embed="rId3"/>
          <a:stretch>
            <a:fillRect/>
          </a:stretch>
        </p:blipFill>
        <p:spPr>
          <a:xfrm>
            <a:off x="2379593" y="2869924"/>
            <a:ext cx="7917346" cy="7917346"/>
          </a:xfrm>
          <a:prstGeom prst="rect">
            <a:avLst/>
          </a:prstGeom>
        </p:spPr>
      </p:pic>
      <p:sp>
        <p:nvSpPr>
          <p:cNvPr id="3" name="TextBox 2">
            <a:extLst>
              <a:ext uri="{FF2B5EF4-FFF2-40B4-BE49-F238E27FC236}">
                <a16:creationId xmlns:a16="http://schemas.microsoft.com/office/drawing/2014/main" id="{CD0CBA44-462E-1440-9906-6C14F0893B51}"/>
              </a:ext>
            </a:extLst>
          </p:cNvPr>
          <p:cNvSpPr txBox="1"/>
          <p:nvPr/>
        </p:nvSpPr>
        <p:spPr>
          <a:xfrm>
            <a:off x="11410122" y="3001617"/>
            <a:ext cx="12463669" cy="8685006"/>
          </a:xfrm>
          <a:prstGeom prst="rect">
            <a:avLst/>
          </a:prstGeom>
          <a:noFill/>
        </p:spPr>
        <p:txBody>
          <a:bodyPr wrap="square" rtlCol="0">
            <a:spAutoFit/>
          </a:bodyPr>
          <a:lstStyle/>
          <a:p>
            <a:pPr algn="l">
              <a:lnSpc>
                <a:spcPts val="7500"/>
              </a:lnSpc>
              <a:spcBef>
                <a:spcPts val="0"/>
              </a:spcBef>
            </a:pPr>
            <a:r>
              <a:rPr lang="en-US" dirty="0">
                <a:solidFill>
                  <a:srgbClr val="141313"/>
                </a:solidFill>
                <a:latin typeface="Helvetica"/>
                <a:cs typeface="Helvetica"/>
              </a:rPr>
              <a:t>						</a:t>
            </a:r>
            <a:r>
              <a:rPr lang="en-US" b="1" dirty="0">
                <a:solidFill>
                  <a:srgbClr val="141313"/>
                </a:solidFill>
                <a:latin typeface="Helvetica"/>
                <a:cs typeface="Helvetica"/>
              </a:rPr>
              <a:t>	8. </a:t>
            </a:r>
            <a:r>
              <a:rPr lang="en-US" dirty="0">
                <a:solidFill>
                  <a:srgbClr val="141313"/>
                </a:solidFill>
                <a:latin typeface="Helvetica"/>
                <a:cs typeface="Helvetica"/>
              </a:rPr>
              <a:t>Extremely accepting</a:t>
            </a:r>
          </a:p>
          <a:p>
            <a:pPr algn="l">
              <a:lnSpc>
                <a:spcPts val="7500"/>
              </a:lnSpc>
              <a:spcBef>
                <a:spcPts val="0"/>
              </a:spcBef>
            </a:pPr>
            <a:r>
              <a:rPr lang="en-US" dirty="0">
                <a:solidFill>
                  <a:srgbClr val="141313"/>
                </a:solidFill>
                <a:latin typeface="Helvetica"/>
                <a:cs typeface="Helvetica"/>
              </a:rPr>
              <a:t>					</a:t>
            </a:r>
            <a:r>
              <a:rPr lang="en-US" b="1" dirty="0">
                <a:solidFill>
                  <a:srgbClr val="141313"/>
                </a:solidFill>
                <a:latin typeface="Helvetica"/>
                <a:cs typeface="Helvetica"/>
              </a:rPr>
              <a:t>	7.  </a:t>
            </a:r>
            <a:endParaRPr lang="en-US" dirty="0">
              <a:solidFill>
                <a:srgbClr val="141313"/>
              </a:solidFill>
              <a:latin typeface="Helvetica"/>
              <a:cs typeface="Helvetica"/>
            </a:endParaRPr>
          </a:p>
          <a:p>
            <a:pPr algn="l">
              <a:lnSpc>
                <a:spcPts val="7500"/>
              </a:lnSpc>
              <a:spcBef>
                <a:spcPts val="0"/>
              </a:spcBef>
            </a:pPr>
            <a:r>
              <a:rPr lang="en-US" dirty="0">
                <a:solidFill>
                  <a:srgbClr val="141313"/>
                </a:solidFill>
                <a:latin typeface="Helvetica"/>
                <a:cs typeface="Helvetica"/>
              </a:rPr>
              <a:t>				</a:t>
            </a:r>
            <a:r>
              <a:rPr lang="en-US" b="1" dirty="0">
                <a:solidFill>
                  <a:srgbClr val="141313"/>
                </a:solidFill>
                <a:latin typeface="Helvetica"/>
                <a:cs typeface="Helvetica"/>
              </a:rPr>
              <a:t>	6.  </a:t>
            </a:r>
            <a:endParaRPr lang="en-US" dirty="0">
              <a:solidFill>
                <a:srgbClr val="141313"/>
              </a:solidFill>
              <a:latin typeface="Helvetica"/>
              <a:cs typeface="Helvetica"/>
            </a:endParaRPr>
          </a:p>
          <a:p>
            <a:pPr algn="l">
              <a:lnSpc>
                <a:spcPts val="7500"/>
              </a:lnSpc>
              <a:spcBef>
                <a:spcPts val="0"/>
              </a:spcBef>
            </a:pPr>
            <a:r>
              <a:rPr lang="en-US" dirty="0">
                <a:solidFill>
                  <a:srgbClr val="141313"/>
                </a:solidFill>
                <a:latin typeface="Helvetica"/>
                <a:cs typeface="Helvetica"/>
              </a:rPr>
              <a:t>				</a:t>
            </a:r>
            <a:r>
              <a:rPr lang="en-US" b="1" dirty="0">
                <a:solidFill>
                  <a:srgbClr val="141313"/>
                </a:solidFill>
                <a:latin typeface="Helvetica"/>
                <a:cs typeface="Helvetica"/>
              </a:rPr>
              <a:t>5.  </a:t>
            </a:r>
            <a:r>
              <a:rPr lang="en-US" dirty="0">
                <a:solidFill>
                  <a:srgbClr val="141313"/>
                </a:solidFill>
                <a:latin typeface="Helvetica"/>
                <a:cs typeface="Helvetica"/>
              </a:rPr>
              <a:t>A little bit accepting</a:t>
            </a:r>
          </a:p>
          <a:p>
            <a:pPr algn="l">
              <a:lnSpc>
                <a:spcPts val="7500"/>
              </a:lnSpc>
              <a:spcBef>
                <a:spcPts val="0"/>
              </a:spcBef>
            </a:pPr>
            <a:r>
              <a:rPr lang="en-US" dirty="0">
                <a:solidFill>
                  <a:srgbClr val="141313"/>
                </a:solidFill>
                <a:latin typeface="Helvetica"/>
                <a:cs typeface="Helvetica"/>
              </a:rPr>
              <a:t>			</a:t>
            </a:r>
            <a:r>
              <a:rPr lang="en-US" b="1" dirty="0">
                <a:solidFill>
                  <a:srgbClr val="141313"/>
                </a:solidFill>
                <a:latin typeface="Helvetica"/>
                <a:cs typeface="Helvetica"/>
              </a:rPr>
              <a:t>4.  </a:t>
            </a:r>
            <a:r>
              <a:rPr lang="en-US" dirty="0">
                <a:solidFill>
                  <a:srgbClr val="141313"/>
                </a:solidFill>
                <a:latin typeface="Helvetica"/>
                <a:cs typeface="Helvetica"/>
              </a:rPr>
              <a:t>A little bit rejecting</a:t>
            </a:r>
          </a:p>
          <a:p>
            <a:pPr algn="l">
              <a:lnSpc>
                <a:spcPts val="7500"/>
              </a:lnSpc>
              <a:spcBef>
                <a:spcPts val="0"/>
              </a:spcBef>
            </a:pPr>
            <a:r>
              <a:rPr lang="en-US" dirty="0">
                <a:solidFill>
                  <a:srgbClr val="141313"/>
                </a:solidFill>
                <a:latin typeface="Helvetica"/>
                <a:cs typeface="Helvetica"/>
              </a:rPr>
              <a:t>		</a:t>
            </a:r>
            <a:r>
              <a:rPr lang="en-US" b="1" dirty="0">
                <a:solidFill>
                  <a:srgbClr val="141313"/>
                </a:solidFill>
                <a:latin typeface="Helvetica"/>
                <a:cs typeface="Helvetica"/>
              </a:rPr>
              <a:t>3.  </a:t>
            </a:r>
            <a:endParaRPr lang="en-US" dirty="0">
              <a:solidFill>
                <a:srgbClr val="141313"/>
              </a:solidFill>
              <a:latin typeface="Helvetica"/>
              <a:cs typeface="Helvetica"/>
            </a:endParaRPr>
          </a:p>
          <a:p>
            <a:pPr algn="l">
              <a:lnSpc>
                <a:spcPts val="7500"/>
              </a:lnSpc>
              <a:spcBef>
                <a:spcPts val="0"/>
              </a:spcBef>
            </a:pPr>
            <a:r>
              <a:rPr lang="en-US" dirty="0">
                <a:solidFill>
                  <a:srgbClr val="141313"/>
                </a:solidFill>
                <a:latin typeface="Helvetica"/>
                <a:cs typeface="Helvetica"/>
              </a:rPr>
              <a:t>	</a:t>
            </a:r>
            <a:r>
              <a:rPr lang="en-US" b="1" dirty="0">
                <a:solidFill>
                  <a:srgbClr val="141313"/>
                </a:solidFill>
                <a:latin typeface="Helvetica"/>
                <a:cs typeface="Helvetica"/>
              </a:rPr>
              <a:t>2.  </a:t>
            </a:r>
            <a:endParaRPr lang="en-US" dirty="0">
              <a:solidFill>
                <a:srgbClr val="141313"/>
              </a:solidFill>
              <a:latin typeface="Helvetica"/>
              <a:cs typeface="Helvetica"/>
            </a:endParaRPr>
          </a:p>
          <a:p>
            <a:pPr algn="l">
              <a:lnSpc>
                <a:spcPts val="7500"/>
              </a:lnSpc>
              <a:spcBef>
                <a:spcPts val="0"/>
              </a:spcBef>
            </a:pPr>
            <a:r>
              <a:rPr lang="en-US" b="1" dirty="0">
                <a:solidFill>
                  <a:srgbClr val="141313"/>
                </a:solidFill>
                <a:latin typeface="Helvetica"/>
                <a:cs typeface="Helvetica"/>
              </a:rPr>
              <a:t>1. </a:t>
            </a:r>
            <a:r>
              <a:rPr lang="en-US" dirty="0">
                <a:solidFill>
                  <a:srgbClr val="141313"/>
                </a:solidFill>
                <a:latin typeface="Helvetica"/>
                <a:cs typeface="Helvetica"/>
              </a:rPr>
              <a:t>Extremely rejecting</a:t>
            </a:r>
          </a:p>
          <a:p>
            <a:pPr algn="l">
              <a:lnSpc>
                <a:spcPts val="7500"/>
              </a:lnSpc>
              <a:spcBef>
                <a:spcPts val="0"/>
              </a:spcBef>
            </a:pPr>
            <a:endParaRPr lang="en-US" dirty="0">
              <a:solidFill>
                <a:srgbClr val="141313"/>
              </a:solidFill>
              <a:latin typeface="Helvetica"/>
              <a:cs typeface="Helvetica"/>
            </a:endParaRPr>
          </a:p>
        </p:txBody>
      </p:sp>
    </p:spTree>
    <p:extLst>
      <p:ext uri="{BB962C8B-B14F-4D97-AF65-F5344CB8AC3E}">
        <p14:creationId xmlns:p14="http://schemas.microsoft.com/office/powerpoint/2010/main" val="1725401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a:spLocks noGrp="1"/>
          </p:cNvSpPr>
          <p:nvPr>
            <p:ph type="body" idx="4"/>
          </p:nvPr>
        </p:nvSpPr>
        <p:spPr>
          <a:xfrm>
            <a:off x="2194352" y="605944"/>
            <a:ext cx="20326840" cy="1003300"/>
          </a:xfrm>
        </p:spPr>
        <p:txBody>
          <a:bodyPr/>
          <a:lstStyle/>
          <a:p>
            <a:r>
              <a:rPr lang="en-US" sz="6000" dirty="0">
                <a:solidFill>
                  <a:schemeClr val="tx1"/>
                </a:solidFill>
                <a:latin typeface="Helvetica"/>
                <a:cs typeface="Helvetica"/>
              </a:rPr>
              <a:t>Happy or Sad?  </a:t>
            </a:r>
          </a:p>
        </p:txBody>
      </p:sp>
      <p:pic>
        <p:nvPicPr>
          <p:cNvPr id="2" name="Picture 1">
            <a:extLst>
              <a:ext uri="{FF2B5EF4-FFF2-40B4-BE49-F238E27FC236}">
                <a16:creationId xmlns:a16="http://schemas.microsoft.com/office/drawing/2014/main" id="{5659B5AA-6569-1A46-B635-245868A5D61A}"/>
              </a:ext>
            </a:extLst>
          </p:cNvPr>
          <p:cNvPicPr>
            <a:picLocks noChangeAspect="1"/>
          </p:cNvPicPr>
          <p:nvPr/>
        </p:nvPicPr>
        <p:blipFill>
          <a:blip r:embed="rId3"/>
          <a:stretch>
            <a:fillRect/>
          </a:stretch>
        </p:blipFill>
        <p:spPr>
          <a:xfrm>
            <a:off x="2379593" y="2869924"/>
            <a:ext cx="7917346" cy="7917346"/>
          </a:xfrm>
          <a:prstGeom prst="rect">
            <a:avLst/>
          </a:prstGeom>
        </p:spPr>
      </p:pic>
      <p:sp>
        <p:nvSpPr>
          <p:cNvPr id="3" name="TextBox 2">
            <a:extLst>
              <a:ext uri="{FF2B5EF4-FFF2-40B4-BE49-F238E27FC236}">
                <a16:creationId xmlns:a16="http://schemas.microsoft.com/office/drawing/2014/main" id="{CD0CBA44-462E-1440-9906-6C14F0893B51}"/>
              </a:ext>
            </a:extLst>
          </p:cNvPr>
          <p:cNvSpPr txBox="1"/>
          <p:nvPr/>
        </p:nvSpPr>
        <p:spPr>
          <a:xfrm>
            <a:off x="11410122" y="3001617"/>
            <a:ext cx="12463669" cy="8685006"/>
          </a:xfrm>
          <a:prstGeom prst="rect">
            <a:avLst/>
          </a:prstGeom>
          <a:noFill/>
        </p:spPr>
        <p:txBody>
          <a:bodyPr wrap="square" rtlCol="0">
            <a:spAutoFit/>
          </a:bodyPr>
          <a:lstStyle/>
          <a:p>
            <a:pPr algn="l">
              <a:lnSpc>
                <a:spcPts val="7500"/>
              </a:lnSpc>
              <a:spcBef>
                <a:spcPts val="0"/>
              </a:spcBef>
            </a:pPr>
            <a:r>
              <a:rPr lang="en-US" dirty="0">
                <a:solidFill>
                  <a:srgbClr val="141313"/>
                </a:solidFill>
                <a:latin typeface="Helvetica"/>
                <a:cs typeface="Helvetica"/>
              </a:rPr>
              <a:t>						</a:t>
            </a:r>
            <a:r>
              <a:rPr lang="en-US" b="1" dirty="0">
                <a:solidFill>
                  <a:srgbClr val="141313"/>
                </a:solidFill>
                <a:latin typeface="Helvetica"/>
                <a:cs typeface="Helvetica"/>
              </a:rPr>
              <a:t>	8. </a:t>
            </a:r>
            <a:r>
              <a:rPr lang="en-US" dirty="0">
                <a:solidFill>
                  <a:srgbClr val="141313"/>
                </a:solidFill>
                <a:latin typeface="Helvetica"/>
                <a:cs typeface="Helvetica"/>
              </a:rPr>
              <a:t>Extremely happy</a:t>
            </a:r>
          </a:p>
          <a:p>
            <a:pPr algn="l">
              <a:lnSpc>
                <a:spcPts val="7500"/>
              </a:lnSpc>
              <a:spcBef>
                <a:spcPts val="0"/>
              </a:spcBef>
            </a:pPr>
            <a:r>
              <a:rPr lang="en-US" dirty="0">
                <a:solidFill>
                  <a:srgbClr val="141313"/>
                </a:solidFill>
                <a:latin typeface="Helvetica"/>
                <a:cs typeface="Helvetica"/>
              </a:rPr>
              <a:t>					</a:t>
            </a:r>
            <a:r>
              <a:rPr lang="en-US" b="1" dirty="0">
                <a:solidFill>
                  <a:srgbClr val="141313"/>
                </a:solidFill>
                <a:latin typeface="Helvetica"/>
                <a:cs typeface="Helvetica"/>
              </a:rPr>
              <a:t>	7.  </a:t>
            </a:r>
            <a:endParaRPr lang="en-US" dirty="0">
              <a:solidFill>
                <a:srgbClr val="141313"/>
              </a:solidFill>
              <a:latin typeface="Helvetica"/>
              <a:cs typeface="Helvetica"/>
            </a:endParaRPr>
          </a:p>
          <a:p>
            <a:pPr algn="l">
              <a:lnSpc>
                <a:spcPts val="7500"/>
              </a:lnSpc>
              <a:spcBef>
                <a:spcPts val="0"/>
              </a:spcBef>
            </a:pPr>
            <a:r>
              <a:rPr lang="en-US" dirty="0">
                <a:solidFill>
                  <a:srgbClr val="141313"/>
                </a:solidFill>
                <a:latin typeface="Helvetica"/>
                <a:cs typeface="Helvetica"/>
              </a:rPr>
              <a:t>				</a:t>
            </a:r>
            <a:r>
              <a:rPr lang="en-US" b="1" dirty="0">
                <a:solidFill>
                  <a:srgbClr val="141313"/>
                </a:solidFill>
                <a:latin typeface="Helvetica"/>
                <a:cs typeface="Helvetica"/>
              </a:rPr>
              <a:t>	6.  </a:t>
            </a:r>
            <a:endParaRPr lang="en-US" dirty="0">
              <a:solidFill>
                <a:srgbClr val="141313"/>
              </a:solidFill>
              <a:latin typeface="Helvetica"/>
              <a:cs typeface="Helvetica"/>
            </a:endParaRPr>
          </a:p>
          <a:p>
            <a:pPr algn="l">
              <a:lnSpc>
                <a:spcPts val="7500"/>
              </a:lnSpc>
              <a:spcBef>
                <a:spcPts val="0"/>
              </a:spcBef>
            </a:pPr>
            <a:r>
              <a:rPr lang="en-US" dirty="0">
                <a:solidFill>
                  <a:srgbClr val="141313"/>
                </a:solidFill>
                <a:latin typeface="Helvetica"/>
                <a:cs typeface="Helvetica"/>
              </a:rPr>
              <a:t>				</a:t>
            </a:r>
            <a:r>
              <a:rPr lang="en-US" b="1" dirty="0">
                <a:solidFill>
                  <a:srgbClr val="141313"/>
                </a:solidFill>
                <a:latin typeface="Helvetica"/>
                <a:cs typeface="Helvetica"/>
              </a:rPr>
              <a:t>5.  </a:t>
            </a:r>
            <a:r>
              <a:rPr lang="en-US" dirty="0">
                <a:solidFill>
                  <a:srgbClr val="141313"/>
                </a:solidFill>
                <a:latin typeface="Helvetica"/>
                <a:cs typeface="Helvetica"/>
              </a:rPr>
              <a:t>A little bit happy</a:t>
            </a:r>
          </a:p>
          <a:p>
            <a:pPr algn="l">
              <a:lnSpc>
                <a:spcPts val="7500"/>
              </a:lnSpc>
              <a:spcBef>
                <a:spcPts val="0"/>
              </a:spcBef>
            </a:pPr>
            <a:r>
              <a:rPr lang="en-US" dirty="0">
                <a:solidFill>
                  <a:srgbClr val="141313"/>
                </a:solidFill>
                <a:latin typeface="Helvetica"/>
                <a:cs typeface="Helvetica"/>
              </a:rPr>
              <a:t>			</a:t>
            </a:r>
            <a:r>
              <a:rPr lang="en-US" b="1" dirty="0">
                <a:solidFill>
                  <a:srgbClr val="141313"/>
                </a:solidFill>
                <a:latin typeface="Helvetica"/>
                <a:cs typeface="Helvetica"/>
              </a:rPr>
              <a:t>4.  </a:t>
            </a:r>
            <a:r>
              <a:rPr lang="en-US" dirty="0">
                <a:solidFill>
                  <a:srgbClr val="141313"/>
                </a:solidFill>
                <a:latin typeface="Helvetica"/>
                <a:cs typeface="Helvetica"/>
              </a:rPr>
              <a:t>A little bit sad</a:t>
            </a:r>
          </a:p>
          <a:p>
            <a:pPr algn="l">
              <a:lnSpc>
                <a:spcPts val="7500"/>
              </a:lnSpc>
              <a:spcBef>
                <a:spcPts val="0"/>
              </a:spcBef>
            </a:pPr>
            <a:r>
              <a:rPr lang="en-US" dirty="0">
                <a:solidFill>
                  <a:srgbClr val="141313"/>
                </a:solidFill>
                <a:latin typeface="Helvetica"/>
                <a:cs typeface="Helvetica"/>
              </a:rPr>
              <a:t>		</a:t>
            </a:r>
            <a:r>
              <a:rPr lang="en-US" b="1" dirty="0">
                <a:solidFill>
                  <a:srgbClr val="141313"/>
                </a:solidFill>
                <a:latin typeface="Helvetica"/>
                <a:cs typeface="Helvetica"/>
              </a:rPr>
              <a:t>3.  </a:t>
            </a:r>
            <a:endParaRPr lang="en-US" dirty="0">
              <a:solidFill>
                <a:srgbClr val="141313"/>
              </a:solidFill>
              <a:latin typeface="Helvetica"/>
              <a:cs typeface="Helvetica"/>
            </a:endParaRPr>
          </a:p>
          <a:p>
            <a:pPr algn="l">
              <a:lnSpc>
                <a:spcPts val="7500"/>
              </a:lnSpc>
              <a:spcBef>
                <a:spcPts val="0"/>
              </a:spcBef>
            </a:pPr>
            <a:r>
              <a:rPr lang="en-US" dirty="0">
                <a:solidFill>
                  <a:srgbClr val="141313"/>
                </a:solidFill>
                <a:latin typeface="Helvetica"/>
                <a:cs typeface="Helvetica"/>
              </a:rPr>
              <a:t>	</a:t>
            </a:r>
            <a:r>
              <a:rPr lang="en-US" b="1" dirty="0">
                <a:solidFill>
                  <a:srgbClr val="141313"/>
                </a:solidFill>
                <a:latin typeface="Helvetica"/>
                <a:cs typeface="Helvetica"/>
              </a:rPr>
              <a:t>2.  </a:t>
            </a:r>
            <a:endParaRPr lang="en-US" dirty="0">
              <a:solidFill>
                <a:srgbClr val="141313"/>
              </a:solidFill>
              <a:latin typeface="Helvetica"/>
              <a:cs typeface="Helvetica"/>
            </a:endParaRPr>
          </a:p>
          <a:p>
            <a:pPr algn="l">
              <a:lnSpc>
                <a:spcPts val="7500"/>
              </a:lnSpc>
              <a:spcBef>
                <a:spcPts val="0"/>
              </a:spcBef>
            </a:pPr>
            <a:r>
              <a:rPr lang="en-US" b="1" dirty="0">
                <a:solidFill>
                  <a:srgbClr val="141313"/>
                </a:solidFill>
                <a:latin typeface="Helvetica"/>
                <a:cs typeface="Helvetica"/>
              </a:rPr>
              <a:t>1. </a:t>
            </a:r>
            <a:r>
              <a:rPr lang="en-US" dirty="0">
                <a:solidFill>
                  <a:srgbClr val="141313"/>
                </a:solidFill>
                <a:latin typeface="Helvetica"/>
                <a:cs typeface="Helvetica"/>
              </a:rPr>
              <a:t>Extremely sad</a:t>
            </a:r>
          </a:p>
          <a:p>
            <a:pPr algn="l">
              <a:lnSpc>
                <a:spcPts val="7500"/>
              </a:lnSpc>
              <a:spcBef>
                <a:spcPts val="0"/>
              </a:spcBef>
            </a:pPr>
            <a:endParaRPr lang="en-US" dirty="0">
              <a:solidFill>
                <a:srgbClr val="141313"/>
              </a:solidFill>
              <a:latin typeface="Helvetica"/>
              <a:cs typeface="Helvetica"/>
            </a:endParaRPr>
          </a:p>
        </p:txBody>
      </p:sp>
    </p:spTree>
    <p:extLst>
      <p:ext uri="{BB962C8B-B14F-4D97-AF65-F5344CB8AC3E}">
        <p14:creationId xmlns:p14="http://schemas.microsoft.com/office/powerpoint/2010/main" val="1710029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6F5094-57F8-D74B-B1AD-DCB673782BE5}"/>
              </a:ext>
            </a:extLst>
          </p:cNvPr>
          <p:cNvPicPr>
            <a:picLocks noChangeAspect="1"/>
          </p:cNvPicPr>
          <p:nvPr/>
        </p:nvPicPr>
        <p:blipFill>
          <a:blip r:embed="rId2"/>
          <a:stretch>
            <a:fillRect/>
          </a:stretch>
        </p:blipFill>
        <p:spPr>
          <a:xfrm>
            <a:off x="12958027" y="2306066"/>
            <a:ext cx="9745856" cy="6339537"/>
          </a:xfrm>
          <a:prstGeom prst="rect">
            <a:avLst/>
          </a:prstGeom>
        </p:spPr>
      </p:pic>
      <p:sp>
        <p:nvSpPr>
          <p:cNvPr id="7" name="TextBox 6">
            <a:extLst>
              <a:ext uri="{FF2B5EF4-FFF2-40B4-BE49-F238E27FC236}">
                <a16:creationId xmlns:a16="http://schemas.microsoft.com/office/drawing/2014/main" id="{A5303D16-8F62-E545-9400-3B4A6BD68B86}"/>
              </a:ext>
            </a:extLst>
          </p:cNvPr>
          <p:cNvSpPr txBox="1"/>
          <p:nvPr/>
        </p:nvSpPr>
        <p:spPr>
          <a:xfrm>
            <a:off x="12823903" y="9188605"/>
            <a:ext cx="11240429" cy="3314946"/>
          </a:xfrm>
          <a:prstGeom prst="rect">
            <a:avLst/>
          </a:prstGeom>
          <a:noFill/>
        </p:spPr>
        <p:txBody>
          <a:bodyPr wrap="square" rtlCol="0">
            <a:spAutoFit/>
          </a:bodyPr>
          <a:lstStyle/>
          <a:p>
            <a:pPr algn="l">
              <a:lnSpc>
                <a:spcPts val="5000"/>
              </a:lnSpc>
              <a:spcBef>
                <a:spcPts val="0"/>
              </a:spcBef>
            </a:pPr>
            <a:r>
              <a:rPr lang="en-US" i="1" dirty="0">
                <a:solidFill>
                  <a:srgbClr val="141313"/>
                </a:solidFill>
                <a:latin typeface="Helvetica"/>
                <a:cs typeface="Helvetica"/>
              </a:rPr>
              <a:t>Recognition happens in a specific context,</a:t>
            </a:r>
          </a:p>
          <a:p>
            <a:pPr algn="l">
              <a:lnSpc>
                <a:spcPts val="5000"/>
              </a:lnSpc>
              <a:spcBef>
                <a:spcPts val="0"/>
              </a:spcBef>
            </a:pPr>
            <a:endParaRPr lang="en-US" i="1" dirty="0">
              <a:solidFill>
                <a:srgbClr val="141313"/>
              </a:solidFill>
              <a:latin typeface="Helvetica"/>
              <a:cs typeface="Helvetica"/>
            </a:endParaRPr>
          </a:p>
          <a:p>
            <a:pPr algn="l">
              <a:lnSpc>
                <a:spcPts val="5000"/>
              </a:lnSpc>
              <a:spcBef>
                <a:spcPts val="0"/>
              </a:spcBef>
            </a:pPr>
            <a:r>
              <a:rPr lang="en-US" i="1" dirty="0">
                <a:solidFill>
                  <a:srgbClr val="141313"/>
                </a:solidFill>
                <a:latin typeface="Helvetica"/>
                <a:cs typeface="Helvetica"/>
              </a:rPr>
              <a:t>For a specific reason – e.g. why here?  </a:t>
            </a:r>
          </a:p>
          <a:p>
            <a:pPr algn="l">
              <a:lnSpc>
                <a:spcPts val="5000"/>
              </a:lnSpc>
              <a:spcBef>
                <a:spcPts val="0"/>
              </a:spcBef>
            </a:pPr>
            <a:endParaRPr lang="en-US" dirty="0">
              <a:solidFill>
                <a:srgbClr val="141313"/>
              </a:solidFill>
              <a:latin typeface="Helvetica"/>
              <a:cs typeface="Helvetica"/>
            </a:endParaRPr>
          </a:p>
        </p:txBody>
      </p:sp>
      <p:sp>
        <p:nvSpPr>
          <p:cNvPr id="8" name="Text Placeholder 3">
            <a:extLst>
              <a:ext uri="{FF2B5EF4-FFF2-40B4-BE49-F238E27FC236}">
                <a16:creationId xmlns:a16="http://schemas.microsoft.com/office/drawing/2014/main" id="{60A1F195-6DC6-8947-A3E8-5504917B5246}"/>
              </a:ext>
            </a:extLst>
          </p:cNvPr>
          <p:cNvSpPr txBox="1">
            <a:spLocks/>
          </p:cNvSpPr>
          <p:nvPr/>
        </p:nvSpPr>
        <p:spPr>
          <a:xfrm>
            <a:off x="768353" y="2968626"/>
            <a:ext cx="10024833" cy="6669088"/>
          </a:xfrm>
          <a:prstGeom prst="rect">
            <a:avLst/>
          </a:prstGeom>
        </p:spPr>
        <p:txBody>
          <a:bodyPr vert="horz" lIns="91431" tIns="45718" rIns="91431" bIns="45718"/>
          <a:lstStyle>
            <a:lvl1pPr marL="0" indent="0" algn="l" defTabSz="457161" rtl="0" eaLnBrk="1" latinLnBrk="0" hangingPunct="1">
              <a:lnSpc>
                <a:spcPts val="6000"/>
              </a:lnSpc>
              <a:spcBef>
                <a:spcPct val="20000"/>
              </a:spcBef>
              <a:buFont typeface="Arial"/>
              <a:buNone/>
              <a:defRPr sz="5000" kern="1200">
                <a:solidFill>
                  <a:srgbClr val="141313"/>
                </a:solidFill>
                <a:latin typeface="Helvetica"/>
                <a:ea typeface="+mn-ea"/>
                <a:cs typeface="Helvetica"/>
              </a:defRPr>
            </a:lvl1pPr>
            <a:lvl2pPr marL="457161" indent="0" algn="l" defTabSz="457161" rtl="0" eaLnBrk="1" latinLnBrk="0" hangingPunct="1">
              <a:spcBef>
                <a:spcPct val="20000"/>
              </a:spcBef>
              <a:buFont typeface="Arial"/>
              <a:buNone/>
              <a:defRPr sz="5000" kern="1200">
                <a:solidFill>
                  <a:schemeClr val="tx1"/>
                </a:solidFill>
                <a:latin typeface="+mn-lt"/>
                <a:ea typeface="+mn-ea"/>
                <a:cs typeface="+mn-cs"/>
              </a:defRPr>
            </a:lvl2pPr>
            <a:lvl3pPr marL="914323" indent="0" algn="l" defTabSz="457161" rtl="0" eaLnBrk="1" latinLnBrk="0" hangingPunct="1">
              <a:spcBef>
                <a:spcPct val="20000"/>
              </a:spcBef>
              <a:buFont typeface="Arial"/>
              <a:buNone/>
              <a:defRPr sz="5000" kern="1200">
                <a:solidFill>
                  <a:schemeClr val="tx1"/>
                </a:solidFill>
                <a:latin typeface="+mn-lt"/>
                <a:ea typeface="+mn-ea"/>
                <a:cs typeface="+mn-cs"/>
              </a:defRPr>
            </a:lvl3pPr>
            <a:lvl4pPr marL="1371477" indent="0" algn="l" defTabSz="457161" rtl="0" eaLnBrk="1" latinLnBrk="0" hangingPunct="1">
              <a:spcBef>
                <a:spcPct val="20000"/>
              </a:spcBef>
              <a:buFont typeface="Arial"/>
              <a:buNone/>
              <a:defRPr sz="5000" kern="1200">
                <a:solidFill>
                  <a:schemeClr val="tx1"/>
                </a:solidFill>
                <a:latin typeface="+mn-lt"/>
                <a:ea typeface="+mn-ea"/>
                <a:cs typeface="+mn-cs"/>
              </a:defRPr>
            </a:lvl4pPr>
            <a:lvl5pPr marL="1828638" indent="0" algn="l" defTabSz="457161" rtl="0" eaLnBrk="1" latinLnBrk="0" hangingPunct="1">
              <a:spcBef>
                <a:spcPct val="20000"/>
              </a:spcBef>
              <a:buFont typeface="Arial"/>
              <a:buNone/>
              <a:defRPr sz="5000" kern="1200">
                <a:solidFill>
                  <a:schemeClr val="tx1"/>
                </a:solidFill>
                <a:latin typeface="+mn-lt"/>
                <a:ea typeface="+mn-ea"/>
                <a:cs typeface="+mn-cs"/>
              </a:defRPr>
            </a:lvl5pPr>
            <a:lvl6pPr marL="2514380" indent="-228581" algn="l" defTabSz="457161" rtl="0" eaLnBrk="1" latinLnBrk="0" hangingPunct="1">
              <a:spcBef>
                <a:spcPct val="20000"/>
              </a:spcBef>
              <a:buFont typeface="Arial"/>
              <a:buChar char="•"/>
              <a:defRPr sz="1900" kern="1200">
                <a:solidFill>
                  <a:schemeClr val="tx1"/>
                </a:solidFill>
                <a:latin typeface="+mn-lt"/>
                <a:ea typeface="+mn-ea"/>
                <a:cs typeface="+mn-cs"/>
              </a:defRPr>
            </a:lvl6pPr>
            <a:lvl7pPr marL="2971539" indent="-228581" algn="l" defTabSz="457161" rtl="0" eaLnBrk="1" latinLnBrk="0" hangingPunct="1">
              <a:spcBef>
                <a:spcPct val="20000"/>
              </a:spcBef>
              <a:buFont typeface="Arial"/>
              <a:buChar char="•"/>
              <a:defRPr sz="1900" kern="1200">
                <a:solidFill>
                  <a:schemeClr val="tx1"/>
                </a:solidFill>
                <a:latin typeface="+mn-lt"/>
                <a:ea typeface="+mn-ea"/>
                <a:cs typeface="+mn-cs"/>
              </a:defRPr>
            </a:lvl7pPr>
            <a:lvl8pPr marL="3428701" indent="-228581" algn="l" defTabSz="457161" rtl="0" eaLnBrk="1" latinLnBrk="0" hangingPunct="1">
              <a:spcBef>
                <a:spcPct val="20000"/>
              </a:spcBef>
              <a:buFont typeface="Arial"/>
              <a:buChar char="•"/>
              <a:defRPr sz="1900" kern="1200">
                <a:solidFill>
                  <a:schemeClr val="tx1"/>
                </a:solidFill>
                <a:latin typeface="+mn-lt"/>
                <a:ea typeface="+mn-ea"/>
                <a:cs typeface="+mn-cs"/>
              </a:defRPr>
            </a:lvl8pPr>
            <a:lvl9pPr marL="3885857" indent="-228581" algn="l" defTabSz="457161" rtl="0" eaLnBrk="1" latinLnBrk="0" hangingPunct="1">
              <a:spcBef>
                <a:spcPct val="20000"/>
              </a:spcBef>
              <a:buFont typeface="Arial"/>
              <a:buChar char="•"/>
              <a:defRPr sz="1900" kern="1200">
                <a:solidFill>
                  <a:schemeClr val="tx1"/>
                </a:solidFill>
                <a:latin typeface="+mn-lt"/>
                <a:ea typeface="+mn-ea"/>
                <a:cs typeface="+mn-cs"/>
              </a:defRPr>
            </a:lvl9pPr>
          </a:lstStyle>
          <a:p>
            <a:pPr>
              <a:lnSpc>
                <a:spcPct val="100000"/>
              </a:lnSpc>
            </a:pPr>
            <a:r>
              <a:rPr lang="en-US" sz="8800" b="1"/>
              <a:t>Emotion Recognition</a:t>
            </a:r>
          </a:p>
          <a:p>
            <a:pPr>
              <a:lnSpc>
                <a:spcPct val="100000"/>
              </a:lnSpc>
            </a:pPr>
            <a:endParaRPr lang="en-US" sz="8800" b="1"/>
          </a:p>
          <a:p>
            <a:pPr>
              <a:lnSpc>
                <a:spcPct val="100000"/>
              </a:lnSpc>
            </a:pPr>
            <a:endParaRPr lang="en-US" sz="8800" b="1" dirty="0"/>
          </a:p>
        </p:txBody>
      </p:sp>
    </p:spTree>
    <p:extLst>
      <p:ext uri="{BB962C8B-B14F-4D97-AF65-F5344CB8AC3E}">
        <p14:creationId xmlns:p14="http://schemas.microsoft.com/office/powerpoint/2010/main" val="3844178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F28312-1382-3649-916F-9BD8F01B2418}"/>
              </a:ext>
            </a:extLst>
          </p:cNvPr>
          <p:cNvPicPr>
            <a:picLocks noChangeAspect="1"/>
          </p:cNvPicPr>
          <p:nvPr/>
        </p:nvPicPr>
        <p:blipFill>
          <a:blip r:embed="rId3"/>
          <a:stretch>
            <a:fillRect/>
          </a:stretch>
        </p:blipFill>
        <p:spPr>
          <a:xfrm>
            <a:off x="2321378" y="3355522"/>
            <a:ext cx="4000500" cy="4000500"/>
          </a:xfrm>
          <a:prstGeom prst="rect">
            <a:avLst/>
          </a:prstGeom>
        </p:spPr>
      </p:pic>
      <p:sp>
        <p:nvSpPr>
          <p:cNvPr id="3" name="TextBox 2">
            <a:extLst>
              <a:ext uri="{FF2B5EF4-FFF2-40B4-BE49-F238E27FC236}">
                <a16:creationId xmlns:a16="http://schemas.microsoft.com/office/drawing/2014/main" id="{69BF84F7-BEED-064B-B218-81BCEB841653}"/>
              </a:ext>
            </a:extLst>
          </p:cNvPr>
          <p:cNvSpPr txBox="1"/>
          <p:nvPr/>
        </p:nvSpPr>
        <p:spPr>
          <a:xfrm>
            <a:off x="7543799" y="2542233"/>
            <a:ext cx="15871371" cy="8471486"/>
          </a:xfrm>
          <a:prstGeom prst="rect">
            <a:avLst/>
          </a:prstGeom>
          <a:noFill/>
        </p:spPr>
        <p:txBody>
          <a:bodyPr wrap="square" rtlCol="0">
            <a:spAutoFit/>
          </a:bodyPr>
          <a:lstStyle/>
          <a:p>
            <a:pPr algn="l">
              <a:lnSpc>
                <a:spcPts val="5000"/>
              </a:lnSpc>
              <a:spcBef>
                <a:spcPts val="0"/>
              </a:spcBef>
            </a:pPr>
            <a:r>
              <a:rPr lang="en-US" sz="5400" dirty="0">
                <a:solidFill>
                  <a:schemeClr val="tx1"/>
                </a:solidFill>
                <a:latin typeface="Avenir Roman"/>
                <a:ea typeface="Avenir Roman"/>
                <a:cs typeface="Avenir Roman"/>
                <a:sym typeface="Avenir Roman"/>
              </a:rPr>
              <a:t>Participants who look at ambiguous facial expressions judge them as having more rejection/sadness when the subject is depressed, and less invitation/happiness (</a:t>
            </a:r>
            <a:r>
              <a:rPr lang="en-US" sz="5400" dirty="0" err="1">
                <a:solidFill>
                  <a:schemeClr val="tx1"/>
                </a:solidFill>
                <a:latin typeface="Avenir Roman"/>
                <a:ea typeface="Avenir Roman"/>
                <a:cs typeface="Avenir Roman"/>
                <a:sym typeface="Avenir Roman"/>
              </a:rPr>
              <a:t>Bouhuys</a:t>
            </a:r>
            <a:r>
              <a:rPr lang="en-US" sz="5400" dirty="0">
                <a:solidFill>
                  <a:schemeClr val="tx1"/>
                </a:solidFill>
                <a:latin typeface="Avenir Roman"/>
                <a:ea typeface="Avenir Roman"/>
                <a:cs typeface="Avenir Roman"/>
                <a:sym typeface="Avenir Roman"/>
              </a:rPr>
              <a:t>, </a:t>
            </a:r>
            <a:r>
              <a:rPr lang="en-US" sz="5400" dirty="0" err="1">
                <a:solidFill>
                  <a:schemeClr val="tx1"/>
                </a:solidFill>
                <a:latin typeface="Avenir Roman"/>
                <a:ea typeface="Avenir Roman"/>
                <a:cs typeface="Avenir Roman"/>
                <a:sym typeface="Avenir Roman"/>
              </a:rPr>
              <a:t>Bloem</a:t>
            </a:r>
            <a:r>
              <a:rPr lang="en-US" sz="5400" dirty="0">
                <a:solidFill>
                  <a:schemeClr val="tx1"/>
                </a:solidFill>
                <a:latin typeface="Avenir Roman"/>
                <a:ea typeface="Avenir Roman"/>
                <a:cs typeface="Avenir Roman"/>
                <a:sym typeface="Avenir Roman"/>
              </a:rPr>
              <a:t>, and </a:t>
            </a:r>
            <a:r>
              <a:rPr lang="en-US" sz="5400" dirty="0" err="1">
                <a:solidFill>
                  <a:schemeClr val="tx1"/>
                </a:solidFill>
                <a:latin typeface="Avenir Roman"/>
                <a:ea typeface="Avenir Roman"/>
                <a:cs typeface="Avenir Roman"/>
                <a:sym typeface="Avenir Roman"/>
              </a:rPr>
              <a:t>Groothuis</a:t>
            </a:r>
            <a:r>
              <a:rPr lang="en-US" sz="5400" dirty="0">
                <a:solidFill>
                  <a:schemeClr val="tx1"/>
                </a:solidFill>
                <a:latin typeface="Avenir Roman"/>
                <a:ea typeface="Avenir Roman"/>
                <a:cs typeface="Avenir Roman"/>
                <a:sym typeface="Avenir Roman"/>
              </a:rPr>
              <a:t>, 1995).  Hence, we can expect that choosing a sentence (or other stimulus) with neutral content and ambiguous affect</a:t>
            </a:r>
            <a:br>
              <a:rPr lang="en-US" dirty="0">
                <a:solidFill>
                  <a:schemeClr val="tx1"/>
                </a:solidFill>
              </a:rPr>
            </a:br>
            <a:r>
              <a:rPr lang="en-US" sz="5400" dirty="0">
                <a:solidFill>
                  <a:schemeClr val="tx1"/>
                </a:solidFill>
                <a:latin typeface="Avenir Roman"/>
                <a:ea typeface="Avenir Roman"/>
                <a:cs typeface="Avenir Roman"/>
                <a:sym typeface="Avenir Roman"/>
              </a:rPr>
              <a:t>will tend to be perceived with negative affect by a person in a negative mood, and vice-versa for a person in a positive mood.  </a:t>
            </a:r>
          </a:p>
          <a:p>
            <a:pPr algn="l">
              <a:lnSpc>
                <a:spcPts val="5000"/>
              </a:lnSpc>
              <a:spcBef>
                <a:spcPts val="0"/>
              </a:spcBef>
            </a:pPr>
            <a:endParaRPr lang="en-US" sz="5400" dirty="0">
              <a:solidFill>
                <a:schemeClr val="tx1"/>
              </a:solidFill>
              <a:latin typeface="Avenir Roman"/>
              <a:ea typeface="Avenir Roman"/>
              <a:cs typeface="Avenir Roman"/>
              <a:sym typeface="Avenir Roman"/>
            </a:endParaRPr>
          </a:p>
          <a:p>
            <a:pPr algn="l">
              <a:lnSpc>
                <a:spcPts val="5000"/>
              </a:lnSpc>
              <a:spcBef>
                <a:spcPts val="0"/>
              </a:spcBef>
            </a:pPr>
            <a:r>
              <a:rPr lang="en-US" sz="5400" dirty="0">
                <a:solidFill>
                  <a:schemeClr val="tx1"/>
                </a:solidFill>
                <a:latin typeface="Avenir Roman"/>
                <a:ea typeface="Avenir Roman"/>
                <a:cs typeface="Avenir Roman"/>
                <a:sym typeface="Avenir Roman"/>
              </a:rPr>
              <a:t>Mood of participants should be taken into account</a:t>
            </a:r>
            <a:br>
              <a:rPr lang="en-US" dirty="0">
                <a:solidFill>
                  <a:schemeClr val="tx1"/>
                </a:solidFill>
              </a:rPr>
            </a:br>
            <a:r>
              <a:rPr lang="en-US" sz="5400" dirty="0">
                <a:solidFill>
                  <a:schemeClr val="tx1"/>
                </a:solidFill>
                <a:latin typeface="Avenir Roman"/>
                <a:ea typeface="Avenir Roman"/>
                <a:cs typeface="Avenir Roman"/>
                <a:sym typeface="Avenir Roman"/>
              </a:rPr>
              <a:t>during recognition experiments.</a:t>
            </a:r>
          </a:p>
        </p:txBody>
      </p:sp>
      <p:sp>
        <p:nvSpPr>
          <p:cNvPr id="7" name="TextBox 6">
            <a:extLst>
              <a:ext uri="{FF2B5EF4-FFF2-40B4-BE49-F238E27FC236}">
                <a16:creationId xmlns:a16="http://schemas.microsoft.com/office/drawing/2014/main" id="{B0B72561-B131-9E47-A239-5276E9160769}"/>
              </a:ext>
            </a:extLst>
          </p:cNvPr>
          <p:cNvSpPr txBox="1"/>
          <p:nvPr/>
        </p:nvSpPr>
        <p:spPr>
          <a:xfrm>
            <a:off x="7315201" y="12678507"/>
            <a:ext cx="15790985" cy="750142"/>
          </a:xfrm>
          <a:prstGeom prst="rect">
            <a:avLst/>
          </a:prstGeom>
          <a:noFill/>
        </p:spPr>
        <p:txBody>
          <a:bodyPr wrap="square" rtlCol="0">
            <a:spAutoFit/>
          </a:bodyPr>
          <a:lstStyle/>
          <a:p>
            <a:pPr algn="l">
              <a:lnSpc>
                <a:spcPts val="5000"/>
              </a:lnSpc>
              <a:spcBef>
                <a:spcPts val="0"/>
              </a:spcBef>
            </a:pPr>
            <a:r>
              <a:rPr lang="en-US" dirty="0">
                <a:solidFill>
                  <a:srgbClr val="FF0000"/>
                </a:solidFill>
                <a:latin typeface="Helvetica"/>
                <a:cs typeface="Helvetica"/>
              </a:rPr>
              <a:t>Our results will be shown at the return of our break</a:t>
            </a:r>
          </a:p>
        </p:txBody>
      </p:sp>
    </p:spTree>
    <p:extLst>
      <p:ext uri="{BB962C8B-B14F-4D97-AF65-F5344CB8AC3E}">
        <p14:creationId xmlns:p14="http://schemas.microsoft.com/office/powerpoint/2010/main" val="1167377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F28312-1382-3649-916F-9BD8F01B2418}"/>
              </a:ext>
            </a:extLst>
          </p:cNvPr>
          <p:cNvPicPr>
            <a:picLocks noChangeAspect="1"/>
          </p:cNvPicPr>
          <p:nvPr/>
        </p:nvPicPr>
        <p:blipFill>
          <a:blip r:embed="rId3"/>
          <a:stretch>
            <a:fillRect/>
          </a:stretch>
        </p:blipFill>
        <p:spPr>
          <a:xfrm>
            <a:off x="2321378" y="3355522"/>
            <a:ext cx="4000500" cy="4000500"/>
          </a:xfrm>
          <a:prstGeom prst="rect">
            <a:avLst/>
          </a:prstGeom>
        </p:spPr>
      </p:pic>
      <p:sp>
        <p:nvSpPr>
          <p:cNvPr id="3" name="TextBox 2">
            <a:extLst>
              <a:ext uri="{FF2B5EF4-FFF2-40B4-BE49-F238E27FC236}">
                <a16:creationId xmlns:a16="http://schemas.microsoft.com/office/drawing/2014/main" id="{69BF84F7-BEED-064B-B218-81BCEB841653}"/>
              </a:ext>
            </a:extLst>
          </p:cNvPr>
          <p:cNvSpPr txBox="1"/>
          <p:nvPr/>
        </p:nvSpPr>
        <p:spPr>
          <a:xfrm>
            <a:off x="7543799" y="2542233"/>
            <a:ext cx="15871371" cy="4624279"/>
          </a:xfrm>
          <a:prstGeom prst="rect">
            <a:avLst/>
          </a:prstGeom>
          <a:noFill/>
        </p:spPr>
        <p:txBody>
          <a:bodyPr wrap="square" rtlCol="0">
            <a:spAutoFit/>
          </a:bodyPr>
          <a:lstStyle/>
          <a:p>
            <a:pPr algn="l">
              <a:lnSpc>
                <a:spcPts val="5000"/>
              </a:lnSpc>
              <a:spcBef>
                <a:spcPts val="0"/>
              </a:spcBef>
            </a:pPr>
            <a:r>
              <a:rPr lang="en-US" sz="5400" dirty="0">
                <a:solidFill>
                  <a:schemeClr val="tx1"/>
                </a:solidFill>
                <a:latin typeface="Avenir Roman"/>
                <a:ea typeface="Avenir Roman"/>
                <a:cs typeface="Avenir Roman"/>
                <a:sym typeface="Avenir Roman"/>
              </a:rPr>
              <a:t>  </a:t>
            </a:r>
          </a:p>
          <a:p>
            <a:pPr algn="l">
              <a:lnSpc>
                <a:spcPts val="5000"/>
              </a:lnSpc>
              <a:spcBef>
                <a:spcPts val="0"/>
              </a:spcBef>
            </a:pPr>
            <a:endParaRPr lang="en-US" sz="5400" dirty="0">
              <a:solidFill>
                <a:schemeClr val="tx1"/>
              </a:solidFill>
              <a:latin typeface="Avenir Roman"/>
              <a:ea typeface="Avenir Roman"/>
              <a:cs typeface="Avenir Roman"/>
              <a:sym typeface="Avenir Roman"/>
            </a:endParaRPr>
          </a:p>
          <a:p>
            <a:pPr algn="l">
              <a:lnSpc>
                <a:spcPts val="5000"/>
              </a:lnSpc>
              <a:spcBef>
                <a:spcPts val="0"/>
              </a:spcBef>
            </a:pPr>
            <a:r>
              <a:rPr lang="en-US" sz="5400" dirty="0">
                <a:solidFill>
                  <a:schemeClr val="tx1"/>
                </a:solidFill>
                <a:latin typeface="Avenir Roman"/>
                <a:ea typeface="Avenir Roman"/>
                <a:cs typeface="Avenir Roman"/>
                <a:sym typeface="Avenir Roman"/>
              </a:rPr>
              <a:t>Mood of participants could influence NOT ONLY labels in a recognition task, but also perception of neutral stimuli.</a:t>
            </a:r>
          </a:p>
          <a:p>
            <a:pPr algn="l">
              <a:lnSpc>
                <a:spcPts val="5000"/>
              </a:lnSpc>
              <a:spcBef>
                <a:spcPts val="0"/>
              </a:spcBef>
            </a:pPr>
            <a:endParaRPr lang="en-US" sz="5400" dirty="0">
              <a:solidFill>
                <a:schemeClr val="tx1"/>
              </a:solidFill>
              <a:latin typeface="Avenir Roman"/>
              <a:cs typeface="Helvetica"/>
              <a:sym typeface="Avenir Roman"/>
            </a:endParaRPr>
          </a:p>
          <a:p>
            <a:pPr algn="l">
              <a:lnSpc>
                <a:spcPts val="5000"/>
              </a:lnSpc>
              <a:spcBef>
                <a:spcPts val="0"/>
              </a:spcBef>
            </a:pPr>
            <a:r>
              <a:rPr lang="en-US" sz="5400" dirty="0">
                <a:solidFill>
                  <a:schemeClr val="tx1"/>
                </a:solidFill>
                <a:latin typeface="Avenir Roman"/>
                <a:cs typeface="Helvetica"/>
                <a:sym typeface="Avenir Roman"/>
              </a:rPr>
              <a:t>When might that matter in real life?</a:t>
            </a:r>
          </a:p>
        </p:txBody>
      </p:sp>
    </p:spTree>
    <p:extLst>
      <p:ext uri="{BB962C8B-B14F-4D97-AF65-F5344CB8AC3E}">
        <p14:creationId xmlns:p14="http://schemas.microsoft.com/office/powerpoint/2010/main" val="265323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91C47A-968B-5740-9AC2-0AA41D717141}"/>
              </a:ext>
            </a:extLst>
          </p:cNvPr>
          <p:cNvSpPr/>
          <p:nvPr/>
        </p:nvSpPr>
        <p:spPr>
          <a:xfrm>
            <a:off x="837176" y="6769757"/>
            <a:ext cx="20842953" cy="15073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4149"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dirty="0">
              <a:ln>
                <a:noFill/>
              </a:ln>
              <a:solidFill>
                <a:prstClr val="white"/>
              </a:solidFill>
              <a:effectLst/>
              <a:uLnTx/>
              <a:uFillTx/>
              <a:latin typeface="Calibri"/>
              <a:ea typeface="+mn-ea"/>
              <a:cs typeface="+mn-cs"/>
              <a:sym typeface="Helvetica Light"/>
            </a:endParaRPr>
          </a:p>
        </p:txBody>
      </p:sp>
      <p:sp>
        <p:nvSpPr>
          <p:cNvPr id="4" name="Rectangle 3">
            <a:extLst>
              <a:ext uri="{FF2B5EF4-FFF2-40B4-BE49-F238E27FC236}">
                <a16:creationId xmlns:a16="http://schemas.microsoft.com/office/drawing/2014/main" id="{43F9848B-386B-EA4D-B244-91A3D1FF3EFE}"/>
              </a:ext>
            </a:extLst>
          </p:cNvPr>
          <p:cNvSpPr/>
          <p:nvPr/>
        </p:nvSpPr>
        <p:spPr>
          <a:xfrm>
            <a:off x="768183" y="4235116"/>
            <a:ext cx="20911946" cy="154756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84149" rtl="0"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prstClr val="white"/>
              </a:solidFill>
              <a:effectLst/>
              <a:uLnTx/>
              <a:uFillTx/>
              <a:latin typeface="Calibri"/>
              <a:ea typeface="+mn-ea"/>
              <a:cs typeface="+mn-cs"/>
              <a:sym typeface="Helvetica Light"/>
            </a:endParaRPr>
          </a:p>
        </p:txBody>
      </p:sp>
      <p:sp>
        <p:nvSpPr>
          <p:cNvPr id="2" name="Text Placeholder 1">
            <a:extLst>
              <a:ext uri="{FF2B5EF4-FFF2-40B4-BE49-F238E27FC236}">
                <a16:creationId xmlns:a16="http://schemas.microsoft.com/office/drawing/2014/main" id="{FF5D6210-D655-1448-BE2C-B566362379FD}"/>
              </a:ext>
            </a:extLst>
          </p:cNvPr>
          <p:cNvSpPr>
            <a:spLocks noGrp="1"/>
          </p:cNvSpPr>
          <p:nvPr>
            <p:ph type="body" sz="quarter" idx="10"/>
          </p:nvPr>
        </p:nvSpPr>
        <p:spPr>
          <a:xfrm>
            <a:off x="768183" y="779109"/>
            <a:ext cx="22980091" cy="1936381"/>
          </a:xfrm>
        </p:spPr>
        <p:txBody>
          <a:bodyPr/>
          <a:lstStyle/>
          <a:p>
            <a:r>
              <a:rPr lang="en-US" dirty="0"/>
              <a:t>Surveys about emotion… how can we do better?  </a:t>
            </a:r>
          </a:p>
        </p:txBody>
      </p:sp>
      <p:sp>
        <p:nvSpPr>
          <p:cNvPr id="3" name="Text Placeholder 2">
            <a:extLst>
              <a:ext uri="{FF2B5EF4-FFF2-40B4-BE49-F238E27FC236}">
                <a16:creationId xmlns:a16="http://schemas.microsoft.com/office/drawing/2014/main" id="{A1D0E44B-1711-944F-910F-4A23B10AC987}"/>
              </a:ext>
            </a:extLst>
          </p:cNvPr>
          <p:cNvSpPr>
            <a:spLocks noGrp="1"/>
          </p:cNvSpPr>
          <p:nvPr>
            <p:ph type="body" sz="quarter" idx="12"/>
          </p:nvPr>
        </p:nvSpPr>
        <p:spPr>
          <a:xfrm>
            <a:off x="768353" y="3790814"/>
            <a:ext cx="15649576" cy="6669088"/>
          </a:xfrm>
        </p:spPr>
        <p:txBody>
          <a:bodyPr/>
          <a:lstStyle/>
          <a:p>
            <a:endParaRPr lang="en-US" sz="9600" dirty="0"/>
          </a:p>
          <a:p>
            <a:r>
              <a:rPr lang="en-US" sz="9600" dirty="0"/>
              <a:t>😀</a:t>
            </a:r>
          </a:p>
          <a:p>
            <a:endParaRPr lang="en-US" sz="9600" dirty="0"/>
          </a:p>
          <a:p>
            <a:r>
              <a:rPr lang="en-US" sz="9600" dirty="0"/>
              <a:t>😊</a:t>
            </a:r>
          </a:p>
        </p:txBody>
      </p:sp>
      <p:pic>
        <p:nvPicPr>
          <p:cNvPr id="6" name="certain.mov">
            <a:hlinkClick r:id="" action="ppaction://media"/>
            <a:extLst>
              <a:ext uri="{FF2B5EF4-FFF2-40B4-BE49-F238E27FC236}">
                <a16:creationId xmlns:a16="http://schemas.microsoft.com/office/drawing/2014/main" id="{0631DDFE-7E2E-0E4B-882C-6474F77A4D6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506455" y="7125358"/>
            <a:ext cx="14605000" cy="1066800"/>
          </a:xfrm>
          <a:prstGeom prst="rect">
            <a:avLst/>
          </a:prstGeom>
        </p:spPr>
      </p:pic>
      <p:pic>
        <p:nvPicPr>
          <p:cNvPr id="7" name="uncertain.mov">
            <a:hlinkClick r:id="" action="ppaction://media"/>
            <a:extLst>
              <a:ext uri="{FF2B5EF4-FFF2-40B4-BE49-F238E27FC236}">
                <a16:creationId xmlns:a16="http://schemas.microsoft.com/office/drawing/2014/main" id="{0E77201D-C42D-6F4E-9425-4E61BC9B38E9}"/>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305"/>
          <a:stretch>
            <a:fillRect/>
          </a:stretch>
        </p:blipFill>
        <p:spPr>
          <a:xfrm>
            <a:off x="6482079" y="4323701"/>
            <a:ext cx="14560383" cy="1422400"/>
          </a:xfrm>
          <a:prstGeom prst="rect">
            <a:avLst/>
          </a:prstGeom>
        </p:spPr>
      </p:pic>
      <p:sp>
        <p:nvSpPr>
          <p:cNvPr id="8" name="TextBox 7">
            <a:extLst>
              <a:ext uri="{FF2B5EF4-FFF2-40B4-BE49-F238E27FC236}">
                <a16:creationId xmlns:a16="http://schemas.microsoft.com/office/drawing/2014/main" id="{5D7B8DEC-FA9F-3643-BA9D-9A49CC7F362A}"/>
              </a:ext>
            </a:extLst>
          </p:cNvPr>
          <p:cNvSpPr txBox="1"/>
          <p:nvPr/>
        </p:nvSpPr>
        <p:spPr>
          <a:xfrm>
            <a:off x="22981920" y="9631680"/>
            <a:ext cx="184731" cy="750142"/>
          </a:xfrm>
          <a:prstGeom prst="rect">
            <a:avLst/>
          </a:prstGeom>
          <a:noFill/>
        </p:spPr>
        <p:txBody>
          <a:bodyPr wrap="none" rtlCol="0">
            <a:spAutoFit/>
          </a:bodyPr>
          <a:lstStyle/>
          <a:p>
            <a:pPr marL="0" marR="0" lvl="0" indent="0" algn="l" defTabSz="584149" rtl="0" eaLnBrk="1" fontAlgn="auto" latinLnBrk="0" hangingPunct="1">
              <a:lnSpc>
                <a:spcPts val="5000"/>
              </a:lnSpc>
              <a:spcBef>
                <a:spcPts val="0"/>
              </a:spcBef>
              <a:spcAft>
                <a:spcPts val="0"/>
              </a:spcAft>
              <a:buClrTx/>
              <a:buSzTx/>
              <a:buFontTx/>
              <a:buNone/>
              <a:tabLst/>
              <a:defRPr/>
            </a:pPr>
            <a:endParaRPr kumimoji="0" lang="en-US" sz="5000" b="0" i="0" u="none" strike="noStrike" kern="0" cap="none" spc="0" normalizeH="0" baseline="0" noProof="0" dirty="0">
              <a:ln>
                <a:noFill/>
              </a:ln>
              <a:solidFill>
                <a:srgbClr val="141313"/>
              </a:solidFill>
              <a:effectLst/>
              <a:uLnTx/>
              <a:uFillTx/>
              <a:latin typeface="Helvetica"/>
              <a:ea typeface="+mn-ea"/>
              <a:cs typeface="Helvetica"/>
              <a:sym typeface="Helvetica Light"/>
            </a:endParaRPr>
          </a:p>
        </p:txBody>
      </p:sp>
      <p:sp>
        <p:nvSpPr>
          <p:cNvPr id="9" name="Text Placeholder 3">
            <a:extLst>
              <a:ext uri="{FF2B5EF4-FFF2-40B4-BE49-F238E27FC236}">
                <a16:creationId xmlns:a16="http://schemas.microsoft.com/office/drawing/2014/main" id="{7655871A-BE3B-C048-BF30-0118E2CFBEED}"/>
              </a:ext>
            </a:extLst>
          </p:cNvPr>
          <p:cNvSpPr txBox="1">
            <a:spLocks/>
          </p:cNvSpPr>
          <p:nvPr/>
        </p:nvSpPr>
        <p:spPr>
          <a:xfrm>
            <a:off x="19964400" y="12265718"/>
            <a:ext cx="3136683" cy="790391"/>
          </a:xfrm>
          <a:prstGeom prst="rect">
            <a:avLst/>
          </a:prstGeom>
          <a:solidFill>
            <a:schemeClr val="bg1"/>
          </a:solidFill>
        </p:spPr>
        <p:txBody>
          <a:bodyPr vert="horz" lIns="91431" tIns="45718" rIns="91431" bIns="45718"/>
          <a:lstStyle>
            <a:lvl1pPr marL="0" indent="0" algn="l" defTabSz="457161" rtl="0" eaLnBrk="1" latinLnBrk="0" hangingPunct="1">
              <a:lnSpc>
                <a:spcPts val="5000"/>
              </a:lnSpc>
              <a:spcBef>
                <a:spcPts val="0"/>
              </a:spcBef>
              <a:spcAft>
                <a:spcPts val="5000"/>
              </a:spcAft>
              <a:buFontTx/>
              <a:buNone/>
              <a:defRPr sz="5000" b="0" i="0" kern="1200" baseline="0">
                <a:solidFill>
                  <a:srgbClr val="FFFFFF"/>
                </a:solidFill>
                <a:latin typeface="Helvetica"/>
                <a:ea typeface="+mn-ea"/>
                <a:cs typeface="Helvetica"/>
              </a:defRPr>
            </a:lvl1pPr>
            <a:lvl2pPr marL="457161" indent="0" algn="l" defTabSz="457161" rtl="0" eaLnBrk="1" latinLnBrk="0" hangingPunct="1">
              <a:spcBef>
                <a:spcPct val="20000"/>
              </a:spcBef>
              <a:buFont typeface="Arial"/>
              <a:buNone/>
              <a:defRPr sz="5000" kern="1200">
                <a:solidFill>
                  <a:schemeClr val="tx1"/>
                </a:solidFill>
                <a:latin typeface="+mn-lt"/>
                <a:ea typeface="+mn-ea"/>
                <a:cs typeface="+mn-cs"/>
              </a:defRPr>
            </a:lvl2pPr>
            <a:lvl3pPr marL="914323" indent="0" algn="l" defTabSz="457161" rtl="0" eaLnBrk="1" latinLnBrk="0" hangingPunct="1">
              <a:spcBef>
                <a:spcPct val="20000"/>
              </a:spcBef>
              <a:buFont typeface="Arial"/>
              <a:buNone/>
              <a:defRPr sz="5000" kern="1200">
                <a:solidFill>
                  <a:schemeClr val="tx1"/>
                </a:solidFill>
                <a:latin typeface="+mn-lt"/>
                <a:ea typeface="+mn-ea"/>
                <a:cs typeface="+mn-cs"/>
              </a:defRPr>
            </a:lvl3pPr>
            <a:lvl4pPr marL="1371477" indent="0" algn="l" defTabSz="457161" rtl="0" eaLnBrk="1" latinLnBrk="0" hangingPunct="1">
              <a:spcBef>
                <a:spcPct val="20000"/>
              </a:spcBef>
              <a:buFont typeface="Arial"/>
              <a:buNone/>
              <a:defRPr sz="5000" kern="1200">
                <a:solidFill>
                  <a:schemeClr val="tx1"/>
                </a:solidFill>
                <a:latin typeface="+mn-lt"/>
                <a:ea typeface="+mn-ea"/>
                <a:cs typeface="+mn-cs"/>
              </a:defRPr>
            </a:lvl4pPr>
            <a:lvl5pPr marL="1828638" indent="0" algn="l" defTabSz="457161" rtl="0" eaLnBrk="1" latinLnBrk="0" hangingPunct="1">
              <a:spcBef>
                <a:spcPct val="20000"/>
              </a:spcBef>
              <a:buFont typeface="Arial"/>
              <a:buNone/>
              <a:defRPr sz="5000" kern="1200">
                <a:solidFill>
                  <a:schemeClr val="tx1"/>
                </a:solidFill>
                <a:latin typeface="+mn-lt"/>
                <a:ea typeface="+mn-ea"/>
                <a:cs typeface="+mn-cs"/>
              </a:defRPr>
            </a:lvl5pPr>
            <a:lvl6pPr marL="2514380" indent="-228581" algn="l" defTabSz="457161" rtl="0" eaLnBrk="1" latinLnBrk="0" hangingPunct="1">
              <a:spcBef>
                <a:spcPct val="20000"/>
              </a:spcBef>
              <a:buFont typeface="Arial"/>
              <a:buChar char="•"/>
              <a:defRPr sz="1900" kern="1200">
                <a:solidFill>
                  <a:schemeClr val="tx1"/>
                </a:solidFill>
                <a:latin typeface="+mn-lt"/>
                <a:ea typeface="+mn-ea"/>
                <a:cs typeface="+mn-cs"/>
              </a:defRPr>
            </a:lvl6pPr>
            <a:lvl7pPr marL="2971539" indent="-228581" algn="l" defTabSz="457161" rtl="0" eaLnBrk="1" latinLnBrk="0" hangingPunct="1">
              <a:spcBef>
                <a:spcPct val="20000"/>
              </a:spcBef>
              <a:buFont typeface="Arial"/>
              <a:buChar char="•"/>
              <a:defRPr sz="1900" kern="1200">
                <a:solidFill>
                  <a:schemeClr val="tx1"/>
                </a:solidFill>
                <a:latin typeface="+mn-lt"/>
                <a:ea typeface="+mn-ea"/>
                <a:cs typeface="+mn-cs"/>
              </a:defRPr>
            </a:lvl7pPr>
            <a:lvl8pPr marL="3428701" indent="-228581" algn="l" defTabSz="457161" rtl="0" eaLnBrk="1" latinLnBrk="0" hangingPunct="1">
              <a:spcBef>
                <a:spcPct val="20000"/>
              </a:spcBef>
              <a:buFont typeface="Arial"/>
              <a:buChar char="•"/>
              <a:defRPr sz="1900" kern="1200">
                <a:solidFill>
                  <a:schemeClr val="tx1"/>
                </a:solidFill>
                <a:latin typeface="+mn-lt"/>
                <a:ea typeface="+mn-ea"/>
                <a:cs typeface="+mn-cs"/>
              </a:defRPr>
            </a:lvl8pPr>
            <a:lvl9pPr marL="3885857" indent="-228581" algn="l" defTabSz="457161" rtl="0" eaLnBrk="1" latinLnBrk="0" hangingPunct="1">
              <a:spcBef>
                <a:spcPct val="20000"/>
              </a:spcBef>
              <a:buFont typeface="Arial"/>
              <a:buChar char="•"/>
              <a:defRPr sz="1900" kern="1200">
                <a:solidFill>
                  <a:schemeClr val="tx1"/>
                </a:solidFill>
                <a:latin typeface="+mn-lt"/>
                <a:ea typeface="+mn-ea"/>
                <a:cs typeface="+mn-cs"/>
              </a:defRPr>
            </a:lvl9pPr>
          </a:lstStyle>
          <a:p>
            <a:pPr marL="0" marR="0" lvl="0" indent="0" defTabSz="457161" rtl="0" eaLnBrk="1" fontAlgn="auto" latinLnBrk="0" hangingPunct="1">
              <a:lnSpc>
                <a:spcPct val="100000"/>
              </a:lnSpc>
              <a:spcBef>
                <a:spcPts val="0"/>
              </a:spcBef>
              <a:spcAft>
                <a:spcPts val="500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Helvetica" pitchFamily="2" charset="0"/>
                <a:ea typeface="+mn-ea"/>
                <a:sym typeface="Helvetica Light"/>
              </a:rPr>
              <a:t>ASMA </a:t>
            </a:r>
            <a:r>
              <a:rPr kumimoji="0" lang="en-US" sz="2800" b="1" i="0" u="none" strike="noStrike" kern="1200" cap="none" spc="0" normalizeH="0" baseline="0" noProof="0" dirty="0" err="1">
                <a:ln>
                  <a:noFill/>
                </a:ln>
                <a:solidFill>
                  <a:schemeClr val="tx1"/>
                </a:solidFill>
                <a:effectLst/>
                <a:uLnTx/>
                <a:uFillTx/>
                <a:latin typeface="Helvetica" pitchFamily="2" charset="0"/>
                <a:ea typeface="+mn-ea"/>
                <a:sym typeface="Helvetica Light"/>
              </a:rPr>
              <a:t>Ghandeharioun</a:t>
            </a:r>
            <a:r>
              <a:rPr kumimoji="0" lang="en-US" sz="2800" b="1" i="0" u="none" strike="noStrike" kern="1200" cap="none" spc="0" normalizeH="0" baseline="0" noProof="0" dirty="0">
                <a:ln>
                  <a:noFill/>
                </a:ln>
                <a:solidFill>
                  <a:schemeClr val="tx1"/>
                </a:solidFill>
                <a:effectLst/>
                <a:uLnTx/>
                <a:uFillTx/>
                <a:latin typeface="Helvetica" pitchFamily="2" charset="0"/>
                <a:ea typeface="+mn-ea"/>
                <a:sym typeface="Helvetica Light"/>
              </a:rPr>
              <a:t>						</a:t>
            </a:r>
          </a:p>
        </p:txBody>
      </p:sp>
      <p:pic>
        <p:nvPicPr>
          <p:cNvPr id="12" name="Picture 11">
            <a:extLst>
              <a:ext uri="{FF2B5EF4-FFF2-40B4-BE49-F238E27FC236}">
                <a16:creationId xmlns:a16="http://schemas.microsoft.com/office/drawing/2014/main" id="{EEC77CB1-8CE3-FA42-A775-14CF08BBA3A8}"/>
              </a:ext>
            </a:extLst>
          </p:cNvPr>
          <p:cNvPicPr>
            <a:picLocks noChangeAspect="1"/>
          </p:cNvPicPr>
          <p:nvPr/>
        </p:nvPicPr>
        <p:blipFill rotWithShape="1">
          <a:blip r:embed="rId9">
            <a:extLst>
              <a:ext uri="{28A0092B-C50C-407E-A947-70E740481C1C}">
                <a14:useLocalDpi xmlns:a14="http://schemas.microsoft.com/office/drawing/2010/main" val="0"/>
              </a:ext>
            </a:extLst>
          </a:blip>
          <a:srcRect l="32778" t="1" r="12048" b="29715"/>
          <a:stretch/>
        </p:blipFill>
        <p:spPr>
          <a:xfrm>
            <a:off x="18687123" y="12287543"/>
            <a:ext cx="1314116" cy="1255486"/>
          </a:xfrm>
          <a:prstGeom prst="rect">
            <a:avLst/>
          </a:prstGeom>
        </p:spPr>
      </p:pic>
    </p:spTree>
    <p:extLst>
      <p:ext uri="{BB962C8B-B14F-4D97-AF65-F5344CB8AC3E}">
        <p14:creationId xmlns:p14="http://schemas.microsoft.com/office/powerpoint/2010/main" val="29832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48" fill="hold"/>
                                        <p:tgtEl>
                                          <p:spTgt spid="7"/>
                                        </p:tgtEl>
                                      </p:cBhvr>
                                    </p:cmd>
                                  </p:childTnLst>
                                </p:cTn>
                              </p:par>
                            </p:childTnLst>
                          </p:cTn>
                        </p:par>
                        <p:par>
                          <p:cTn id="7" fill="hold">
                            <p:stCondLst>
                              <p:cond delay="20348"/>
                            </p:stCondLst>
                            <p:childTnLst>
                              <p:par>
                                <p:cTn id="8" presetID="1" presetClass="mediacall" presetSubtype="0" fill="hold" nodeType="afterEffect">
                                  <p:stCondLst>
                                    <p:cond delay="0"/>
                                  </p:stCondLst>
                                  <p:childTnLst>
                                    <p:cmd type="call" cmd="playFrom(0.0)">
                                      <p:cBhvr>
                                        <p:cTn id="9" dur="81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a:spLocks noGrp="1"/>
          </p:cNvSpPr>
          <p:nvPr>
            <p:ph type="body" idx="4"/>
          </p:nvPr>
        </p:nvSpPr>
        <p:spPr>
          <a:xfrm>
            <a:off x="2194352" y="605944"/>
            <a:ext cx="20326840" cy="1003300"/>
          </a:xfrm>
        </p:spPr>
        <p:txBody>
          <a:bodyPr/>
          <a:lstStyle/>
          <a:p>
            <a:r>
              <a:rPr lang="en-US" sz="6000" dirty="0">
                <a:solidFill>
                  <a:schemeClr val="tx1"/>
                </a:solidFill>
                <a:latin typeface="Helvetica"/>
                <a:cs typeface="Helvetica"/>
              </a:rPr>
              <a:t>YES, you can be both sad and happy at the same time</a:t>
            </a:r>
          </a:p>
        </p:txBody>
      </p:sp>
      <p:sp>
        <p:nvSpPr>
          <p:cNvPr id="2" name="TextBox 1">
            <a:extLst>
              <a:ext uri="{FF2B5EF4-FFF2-40B4-BE49-F238E27FC236}">
                <a16:creationId xmlns:a16="http://schemas.microsoft.com/office/drawing/2014/main" id="{4C5149DE-EA1F-1D45-A38C-14FA3C5E0424}"/>
              </a:ext>
            </a:extLst>
          </p:cNvPr>
          <p:cNvSpPr txBox="1"/>
          <p:nvPr/>
        </p:nvSpPr>
        <p:spPr>
          <a:xfrm>
            <a:off x="3552092" y="12432324"/>
            <a:ext cx="20099216" cy="830997"/>
          </a:xfrm>
          <a:prstGeom prst="rect">
            <a:avLst/>
          </a:prstGeom>
          <a:noFill/>
        </p:spPr>
        <p:txBody>
          <a:bodyPr wrap="square" rtlCol="0">
            <a:spAutoFit/>
          </a:bodyPr>
          <a:lstStyle/>
          <a:p>
            <a:pPr algn="l">
              <a:spcBef>
                <a:spcPts val="0"/>
              </a:spcBef>
            </a:pPr>
            <a:r>
              <a:rPr lang="en-US" sz="2400" dirty="0">
                <a:solidFill>
                  <a:schemeClr val="tx2"/>
                </a:solidFill>
                <a:latin typeface="Helvetica" pitchFamily="2" charset="0"/>
              </a:rPr>
              <a:t>Norman, G. J., Norris, C. J., Gollan, J., Ito, T. A., </a:t>
            </a:r>
            <a:r>
              <a:rPr lang="en-US" sz="2400" dirty="0" err="1">
                <a:solidFill>
                  <a:schemeClr val="tx2"/>
                </a:solidFill>
                <a:latin typeface="Helvetica" pitchFamily="2" charset="0"/>
              </a:rPr>
              <a:t>Hawkley</a:t>
            </a:r>
            <a:r>
              <a:rPr lang="en-US" sz="2400" dirty="0">
                <a:solidFill>
                  <a:schemeClr val="tx2"/>
                </a:solidFill>
                <a:latin typeface="Helvetica" pitchFamily="2" charset="0"/>
              </a:rPr>
              <a:t>, L. C., Larsen, J. T., ... &amp; </a:t>
            </a:r>
            <a:r>
              <a:rPr lang="en-US" sz="2400" dirty="0" err="1">
                <a:solidFill>
                  <a:schemeClr val="tx2"/>
                </a:solidFill>
                <a:latin typeface="Helvetica" pitchFamily="2" charset="0"/>
              </a:rPr>
              <a:t>Berntson</a:t>
            </a:r>
            <a:r>
              <a:rPr lang="en-US" sz="2400" dirty="0">
                <a:solidFill>
                  <a:schemeClr val="tx2"/>
                </a:solidFill>
                <a:latin typeface="Helvetica" pitchFamily="2" charset="0"/>
              </a:rPr>
              <a:t>, G. G. (2011). Current emotion research in psychophysiology: The neurobiology of evaluative bivalence. </a:t>
            </a:r>
            <a:r>
              <a:rPr lang="en-US" sz="2400" i="1" dirty="0">
                <a:solidFill>
                  <a:schemeClr val="tx2"/>
                </a:solidFill>
                <a:latin typeface="Helvetica" pitchFamily="2" charset="0"/>
              </a:rPr>
              <a:t>Emotion Review</a:t>
            </a:r>
            <a:r>
              <a:rPr lang="en-US" sz="2400" dirty="0">
                <a:solidFill>
                  <a:schemeClr val="tx2"/>
                </a:solidFill>
                <a:latin typeface="Helvetica" pitchFamily="2" charset="0"/>
              </a:rPr>
              <a:t>, </a:t>
            </a:r>
            <a:r>
              <a:rPr lang="en-US" sz="2400" i="1" dirty="0">
                <a:solidFill>
                  <a:schemeClr val="tx2"/>
                </a:solidFill>
                <a:latin typeface="Helvetica" pitchFamily="2" charset="0"/>
              </a:rPr>
              <a:t>3</a:t>
            </a:r>
            <a:r>
              <a:rPr lang="en-US" sz="2400" dirty="0">
                <a:solidFill>
                  <a:schemeClr val="tx2"/>
                </a:solidFill>
                <a:latin typeface="Helvetica" pitchFamily="2" charset="0"/>
              </a:rPr>
              <a:t>(3), 349-359.</a:t>
            </a:r>
            <a:endParaRPr lang="en-US" sz="2400" dirty="0">
              <a:solidFill>
                <a:schemeClr val="tx2"/>
              </a:solidFill>
              <a:latin typeface="Helvetica" pitchFamily="2" charset="0"/>
              <a:cs typeface="Helvetica"/>
            </a:endParaRPr>
          </a:p>
        </p:txBody>
      </p:sp>
      <p:pic>
        <p:nvPicPr>
          <p:cNvPr id="4" name="Picture 3">
            <a:extLst>
              <a:ext uri="{FF2B5EF4-FFF2-40B4-BE49-F238E27FC236}">
                <a16:creationId xmlns:a16="http://schemas.microsoft.com/office/drawing/2014/main" id="{2E8FD9D5-A4F0-9C47-9EE7-2C42EB426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7300" y="1860283"/>
            <a:ext cx="10837008" cy="9733840"/>
          </a:xfrm>
          <a:prstGeom prst="rect">
            <a:avLst/>
          </a:prstGeom>
        </p:spPr>
      </p:pic>
      <p:sp>
        <p:nvSpPr>
          <p:cNvPr id="5" name="Oval 4">
            <a:extLst>
              <a:ext uri="{FF2B5EF4-FFF2-40B4-BE49-F238E27FC236}">
                <a16:creationId xmlns:a16="http://schemas.microsoft.com/office/drawing/2014/main" id="{75CDFA78-D5CA-1343-B75A-7354FC99A510}"/>
              </a:ext>
            </a:extLst>
          </p:cNvPr>
          <p:cNvSpPr/>
          <p:nvPr/>
        </p:nvSpPr>
        <p:spPr>
          <a:xfrm>
            <a:off x="7086600" y="3692769"/>
            <a:ext cx="1354015" cy="808893"/>
          </a:xfrm>
          <a:prstGeom prst="ellipse">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CDAF04D-12A1-DE46-AC84-3A8631DD3C4C}"/>
              </a:ext>
            </a:extLst>
          </p:cNvPr>
          <p:cNvSpPr/>
          <p:nvPr/>
        </p:nvSpPr>
        <p:spPr>
          <a:xfrm>
            <a:off x="8124090" y="7086599"/>
            <a:ext cx="334108" cy="35169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38CE87D-BD78-184A-B5AA-BBFE96529AEA}"/>
              </a:ext>
            </a:extLst>
          </p:cNvPr>
          <p:cNvSpPr/>
          <p:nvPr/>
        </p:nvSpPr>
        <p:spPr>
          <a:xfrm>
            <a:off x="6799382" y="10298722"/>
            <a:ext cx="334108" cy="351693"/>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95DB0B0-3116-E24C-8CD6-B8D607B24197}"/>
              </a:ext>
            </a:extLst>
          </p:cNvPr>
          <p:cNvPicPr>
            <a:picLocks noChangeAspect="1"/>
          </p:cNvPicPr>
          <p:nvPr/>
        </p:nvPicPr>
        <p:blipFill>
          <a:blip r:embed="rId4"/>
          <a:stretch>
            <a:fillRect/>
          </a:stretch>
        </p:blipFill>
        <p:spPr>
          <a:xfrm>
            <a:off x="16265978" y="1887417"/>
            <a:ext cx="5890637" cy="5890637"/>
          </a:xfrm>
          <a:prstGeom prst="rect">
            <a:avLst/>
          </a:prstGeom>
        </p:spPr>
      </p:pic>
    </p:spTree>
    <p:extLst>
      <p:ext uri="{BB962C8B-B14F-4D97-AF65-F5344CB8AC3E}">
        <p14:creationId xmlns:p14="http://schemas.microsoft.com/office/powerpoint/2010/main" val="911912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a:spLocks noGrp="1"/>
          </p:cNvSpPr>
          <p:nvPr>
            <p:ph type="body" idx="4"/>
          </p:nvPr>
        </p:nvSpPr>
        <p:spPr>
          <a:xfrm>
            <a:off x="2194352" y="605944"/>
            <a:ext cx="20326840" cy="1003300"/>
          </a:xfrm>
        </p:spPr>
        <p:txBody>
          <a:bodyPr/>
          <a:lstStyle/>
          <a:p>
            <a:r>
              <a:rPr lang="en-US" sz="6000" dirty="0">
                <a:solidFill>
                  <a:schemeClr val="tx1"/>
                </a:solidFill>
                <a:latin typeface="Helvetica"/>
                <a:cs typeface="Helvetica"/>
              </a:rPr>
              <a:t>What do we really </a:t>
            </a:r>
            <a:r>
              <a:rPr lang="en-US" sz="6000" i="1" dirty="0">
                <a:solidFill>
                  <a:schemeClr val="tx1"/>
                </a:solidFill>
                <a:latin typeface="Helvetica"/>
                <a:cs typeface="Helvetica"/>
              </a:rPr>
              <a:t>recognize</a:t>
            </a:r>
            <a:r>
              <a:rPr lang="en-US" sz="6000" dirty="0">
                <a:solidFill>
                  <a:schemeClr val="tx1"/>
                </a:solidFill>
                <a:latin typeface="Helvetica"/>
                <a:cs typeface="Helvetica"/>
              </a:rPr>
              <a:t>?</a:t>
            </a:r>
          </a:p>
          <a:p>
            <a:endParaRPr lang="en-US" sz="6000" dirty="0">
              <a:solidFill>
                <a:schemeClr val="tx1"/>
              </a:solidFill>
              <a:latin typeface="Helvetica"/>
              <a:cs typeface="Helvetica"/>
            </a:endParaRPr>
          </a:p>
          <a:p>
            <a:r>
              <a:rPr lang="en-US" sz="6000" dirty="0">
                <a:solidFill>
                  <a:schemeClr val="tx1"/>
                </a:solidFill>
                <a:latin typeface="Helvetica"/>
                <a:cs typeface="Helvetica"/>
              </a:rPr>
              <a:t>Emotional State = </a:t>
            </a:r>
          </a:p>
          <a:p>
            <a:endParaRPr lang="en-US" sz="6000" dirty="0">
              <a:solidFill>
                <a:schemeClr val="tx1"/>
              </a:solidFill>
              <a:latin typeface="Helvetica"/>
              <a:cs typeface="Helvetica"/>
            </a:endParaRPr>
          </a:p>
          <a:p>
            <a:r>
              <a:rPr lang="en-US" sz="6000" dirty="0">
                <a:solidFill>
                  <a:schemeClr val="tx1"/>
                </a:solidFill>
                <a:latin typeface="Helvetica"/>
                <a:cs typeface="Helvetica"/>
              </a:rPr>
              <a:t>Everything in the body and brain that changes when you have an emotion</a:t>
            </a:r>
          </a:p>
          <a:p>
            <a:endParaRPr lang="en-US" sz="6000" dirty="0">
              <a:solidFill>
                <a:schemeClr val="tx1"/>
              </a:solidFill>
              <a:latin typeface="Helvetica"/>
              <a:cs typeface="Helvetica"/>
            </a:endParaRPr>
          </a:p>
          <a:p>
            <a:r>
              <a:rPr lang="en-US" sz="4800" dirty="0">
                <a:solidFill>
                  <a:schemeClr val="tx1"/>
                </a:solidFill>
                <a:latin typeface="Helvetica"/>
                <a:cs typeface="Helvetica"/>
              </a:rPr>
              <a:t>		- thoughts and feelings (measurement = self-report)</a:t>
            </a:r>
          </a:p>
          <a:p>
            <a:r>
              <a:rPr lang="en-US" sz="4800" dirty="0">
                <a:solidFill>
                  <a:schemeClr val="tx1"/>
                </a:solidFill>
                <a:latin typeface="Helvetica"/>
                <a:cs typeface="Helvetica"/>
              </a:rPr>
              <a:t>		- physiology (autonomic, muscle tension, breathing…)</a:t>
            </a:r>
          </a:p>
          <a:p>
            <a:r>
              <a:rPr lang="en-US" sz="4800" dirty="0">
                <a:solidFill>
                  <a:schemeClr val="tx1"/>
                </a:solidFill>
                <a:latin typeface="Helvetica"/>
                <a:cs typeface="Helvetica"/>
              </a:rPr>
              <a:t>		- movements:  facial, gestural, their adverbs</a:t>
            </a:r>
          </a:p>
          <a:p>
            <a:r>
              <a:rPr lang="en-US" sz="4800" dirty="0">
                <a:solidFill>
                  <a:schemeClr val="tx1"/>
                </a:solidFill>
                <a:latin typeface="Helvetica"/>
                <a:cs typeface="Helvetica"/>
              </a:rPr>
              <a:t>		- vocal: word selection, tone of speech…</a:t>
            </a:r>
          </a:p>
          <a:p>
            <a:r>
              <a:rPr lang="en-US" sz="4800" dirty="0">
                <a:solidFill>
                  <a:schemeClr val="tx1"/>
                </a:solidFill>
                <a:latin typeface="Helvetica"/>
                <a:cs typeface="Helvetica"/>
              </a:rPr>
              <a:t>		- biochemistry:  neurotransmitters, hormones </a:t>
            </a:r>
          </a:p>
          <a:p>
            <a:r>
              <a:rPr lang="en-US" sz="4800" dirty="0">
                <a:solidFill>
                  <a:schemeClr val="tx1"/>
                </a:solidFill>
                <a:latin typeface="Helvetica"/>
                <a:cs typeface="Helvetica"/>
              </a:rPr>
              <a:t>		- ??</a:t>
            </a:r>
          </a:p>
          <a:p>
            <a:endParaRPr lang="en-US" sz="6000" dirty="0">
              <a:solidFill>
                <a:schemeClr val="tx1"/>
              </a:solidFill>
              <a:latin typeface="Helvetica"/>
              <a:cs typeface="Helvetica"/>
            </a:endParaRPr>
          </a:p>
        </p:txBody>
      </p:sp>
    </p:spTree>
    <p:extLst>
      <p:ext uri="{BB962C8B-B14F-4D97-AF65-F5344CB8AC3E}">
        <p14:creationId xmlns:p14="http://schemas.microsoft.com/office/powerpoint/2010/main" val="3446327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a:spLocks noGrp="1"/>
          </p:cNvSpPr>
          <p:nvPr>
            <p:ph type="body" idx="4"/>
          </p:nvPr>
        </p:nvSpPr>
        <p:spPr>
          <a:xfrm>
            <a:off x="1080655" y="605943"/>
            <a:ext cx="21180829" cy="2203759"/>
          </a:xfrm>
        </p:spPr>
        <p:txBody>
          <a:bodyPr/>
          <a:lstStyle/>
          <a:p>
            <a:br>
              <a:rPr lang="en-US" sz="6000" b="1" dirty="0">
                <a:solidFill>
                  <a:schemeClr val="tx1"/>
                </a:solidFill>
                <a:latin typeface="Helvetica"/>
                <a:cs typeface="Helvetica"/>
              </a:rPr>
            </a:br>
            <a:r>
              <a:rPr lang="en-US" sz="6000" dirty="0">
                <a:solidFill>
                  <a:schemeClr val="tx1"/>
                </a:solidFill>
                <a:latin typeface="Helvetica"/>
                <a:cs typeface="Helvetica"/>
              </a:rPr>
              <a:t>Several complexities make emotion recognition hard</a:t>
            </a:r>
          </a:p>
        </p:txBody>
      </p:sp>
      <p:sp>
        <p:nvSpPr>
          <p:cNvPr id="3" name="Text Placeholder 4">
            <a:extLst>
              <a:ext uri="{FF2B5EF4-FFF2-40B4-BE49-F238E27FC236}">
                <a16:creationId xmlns:a16="http://schemas.microsoft.com/office/drawing/2014/main" id="{2E576309-1C1C-CD4B-8754-C7531F4D3F1B}"/>
              </a:ext>
            </a:extLst>
          </p:cNvPr>
          <p:cNvSpPr txBox="1">
            <a:spLocks/>
          </p:cNvSpPr>
          <p:nvPr/>
        </p:nvSpPr>
        <p:spPr>
          <a:xfrm>
            <a:off x="3344279" y="12712700"/>
            <a:ext cx="20326840" cy="1003300"/>
          </a:xfrm>
          <a:prstGeom prst="rect">
            <a:avLst/>
          </a:prstGeom>
          <a:noFill/>
          <a:ln>
            <a:noFill/>
          </a:ln>
        </p:spPr>
        <p:txBody>
          <a:bodyPr lIns="91425" tIns="91425" rIns="91425" bIns="91425" anchor="t" anchorCtr="0"/>
          <a:lstStyle>
            <a:lvl1pPr marL="0" marR="0" lvl="0" indent="0" algn="l" defTabSz="457161" rtl="0" eaLnBrk="1" latinLnBrk="0" hangingPunct="1">
              <a:lnSpc>
                <a:spcPct val="101562"/>
              </a:lnSpc>
              <a:spcBef>
                <a:spcPts val="0"/>
              </a:spcBef>
              <a:spcAft>
                <a:spcPts val="0"/>
              </a:spcAft>
              <a:buClr>
                <a:srgbClr val="FFFFFF"/>
              </a:buClr>
              <a:buFont typeface="Helvetica Neue"/>
              <a:buNone/>
              <a:defRPr sz="1400" b="0" i="0" u="none" strike="noStrike" kern="1200" cap="none">
                <a:solidFill>
                  <a:srgbClr val="000000"/>
                </a:solidFill>
                <a:latin typeface="Arial"/>
                <a:ea typeface="Arial"/>
                <a:cs typeface="Arial"/>
                <a:sym typeface="Arial"/>
              </a:defRPr>
            </a:lvl1pPr>
            <a:lvl2pPr marL="457200" marR="0" lvl="1"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2pPr>
            <a:lvl3pPr marL="914400" marR="0" lvl="2"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3pPr>
            <a:lvl4pPr marL="1371600" marR="0" lvl="3"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4pPr>
            <a:lvl5pPr marL="1828800" marR="0" lvl="4"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5pPr>
            <a:lvl6pPr marL="2286000" marR="0" lvl="5"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6pPr>
            <a:lvl7pPr marL="2743200" marR="0" lvl="6"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7pPr>
            <a:lvl8pPr marL="3200400" marR="0" lvl="7"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8pPr>
            <a:lvl9pPr marL="3657600" marR="0" lvl="8"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9pPr>
          </a:lstStyle>
          <a:p>
            <a:r>
              <a:rPr lang="en-US" sz="4000" dirty="0">
                <a:solidFill>
                  <a:schemeClr val="tx1"/>
                </a:solidFill>
                <a:latin typeface="Helvetica"/>
                <a:cs typeface="Helvetica"/>
              </a:rPr>
              <a:t>Quotes from </a:t>
            </a:r>
            <a:r>
              <a:rPr lang="en-US" sz="4000" u="sng" dirty="0">
                <a:solidFill>
                  <a:schemeClr val="tx1"/>
                </a:solidFill>
                <a:latin typeface="Helvetica"/>
                <a:cs typeface="Helvetica"/>
              </a:rPr>
              <a:t>Affective Computing</a:t>
            </a:r>
            <a:r>
              <a:rPr lang="en-US" sz="4000" dirty="0">
                <a:solidFill>
                  <a:schemeClr val="tx1"/>
                </a:solidFill>
                <a:latin typeface="Helvetica"/>
                <a:cs typeface="Helvetica"/>
              </a:rPr>
              <a:t>, 1997</a:t>
            </a:r>
          </a:p>
        </p:txBody>
      </p:sp>
      <p:sp>
        <p:nvSpPr>
          <p:cNvPr id="2" name="TextBox 1">
            <a:extLst>
              <a:ext uri="{FF2B5EF4-FFF2-40B4-BE49-F238E27FC236}">
                <a16:creationId xmlns:a16="http://schemas.microsoft.com/office/drawing/2014/main" id="{F4700C23-1B6D-FE46-AE0E-5318BB88FC2F}"/>
              </a:ext>
            </a:extLst>
          </p:cNvPr>
          <p:cNvSpPr txBox="1"/>
          <p:nvPr/>
        </p:nvSpPr>
        <p:spPr>
          <a:xfrm>
            <a:off x="1014153" y="3341716"/>
            <a:ext cx="22560742" cy="7162217"/>
          </a:xfrm>
          <a:prstGeom prst="rect">
            <a:avLst/>
          </a:prstGeom>
          <a:noFill/>
        </p:spPr>
        <p:txBody>
          <a:bodyPr wrap="square" rtlCol="0">
            <a:spAutoFit/>
          </a:bodyPr>
          <a:lstStyle/>
          <a:p>
            <a:pPr marL="685800" indent="-685800" algn="l">
              <a:lnSpc>
                <a:spcPts val="5000"/>
              </a:lnSpc>
              <a:spcBef>
                <a:spcPts val="0"/>
              </a:spcBef>
              <a:buFont typeface="Arial" panose="020B0604020202020204" pitchFamily="34" charset="0"/>
              <a:buChar char="•"/>
            </a:pPr>
            <a:r>
              <a:rPr lang="en-US" dirty="0">
                <a:solidFill>
                  <a:srgbClr val="141313"/>
                </a:solidFill>
                <a:latin typeface="Helvetica"/>
                <a:cs typeface="Helvetica"/>
              </a:rPr>
              <a:t>Different individuals may express the same emotion differently (p. 32)</a:t>
            </a:r>
          </a:p>
          <a:p>
            <a:pPr marL="685800" indent="-685800" algn="l">
              <a:lnSpc>
                <a:spcPts val="5000"/>
              </a:lnSpc>
              <a:spcBef>
                <a:spcPts val="0"/>
              </a:spcBef>
              <a:buFont typeface="Arial" panose="020B0604020202020204" pitchFamily="34" charset="0"/>
              <a:buChar char="•"/>
            </a:pPr>
            <a:endParaRPr lang="en-US" dirty="0">
              <a:solidFill>
                <a:srgbClr val="141313"/>
              </a:solidFill>
              <a:latin typeface="Helvetica"/>
              <a:cs typeface="Helvetica"/>
            </a:endParaRPr>
          </a:p>
          <a:p>
            <a:pPr marL="685800" indent="-685800" algn="l">
              <a:lnSpc>
                <a:spcPts val="5000"/>
              </a:lnSpc>
              <a:spcBef>
                <a:spcPts val="0"/>
              </a:spcBef>
              <a:buFont typeface="Arial" panose="020B0604020202020204" pitchFamily="34" charset="0"/>
              <a:buChar char="•"/>
            </a:pPr>
            <a:r>
              <a:rPr lang="en-US" dirty="0">
                <a:solidFill>
                  <a:srgbClr val="141313"/>
                </a:solidFill>
                <a:latin typeface="Helvetica"/>
                <a:cs typeface="Helvetica"/>
              </a:rPr>
              <a:t>Expressive patterns can depend on gender, context, and social and cultural expectations (p. 32)</a:t>
            </a:r>
          </a:p>
          <a:p>
            <a:pPr marL="685800" indent="-685800" algn="l">
              <a:lnSpc>
                <a:spcPts val="5000"/>
              </a:lnSpc>
              <a:spcBef>
                <a:spcPts val="0"/>
              </a:spcBef>
              <a:buFont typeface="Arial" panose="020B0604020202020204" pitchFamily="34" charset="0"/>
              <a:buChar char="•"/>
            </a:pPr>
            <a:endParaRPr lang="en-US" dirty="0">
              <a:solidFill>
                <a:srgbClr val="141313"/>
              </a:solidFill>
              <a:latin typeface="Helvetica"/>
              <a:cs typeface="Helvetica"/>
            </a:endParaRPr>
          </a:p>
          <a:p>
            <a:pPr marL="685800" indent="-685800" algn="l">
              <a:lnSpc>
                <a:spcPts val="5000"/>
              </a:lnSpc>
              <a:spcBef>
                <a:spcPts val="0"/>
              </a:spcBef>
              <a:buFont typeface="Arial" panose="020B0604020202020204" pitchFamily="34" charset="0"/>
              <a:buChar char="•"/>
            </a:pPr>
            <a:r>
              <a:rPr lang="en-US" i="1" dirty="0">
                <a:solidFill>
                  <a:srgbClr val="141313"/>
                </a:solidFill>
                <a:latin typeface="Helvetica"/>
                <a:cs typeface="Helvetica"/>
              </a:rPr>
              <a:t>We have a solution with Affective Computing to this individual variation:  Computers can learn consistent patterns for each person within contexts, and can translate them to others (p. 33)</a:t>
            </a:r>
          </a:p>
          <a:p>
            <a:pPr marL="685800" indent="-685800" algn="l">
              <a:lnSpc>
                <a:spcPts val="5000"/>
              </a:lnSpc>
              <a:spcBef>
                <a:spcPts val="0"/>
              </a:spcBef>
              <a:buFont typeface="Arial" panose="020B0604020202020204" pitchFamily="34" charset="0"/>
              <a:buChar char="•"/>
            </a:pPr>
            <a:endParaRPr lang="en-US" dirty="0">
              <a:solidFill>
                <a:srgbClr val="141313"/>
              </a:solidFill>
              <a:latin typeface="Helvetica"/>
              <a:cs typeface="Helvetica"/>
            </a:endParaRPr>
          </a:p>
          <a:p>
            <a:pPr marL="685800" indent="-685800" algn="l">
              <a:lnSpc>
                <a:spcPts val="5000"/>
              </a:lnSpc>
              <a:spcBef>
                <a:spcPts val="0"/>
              </a:spcBef>
              <a:buFont typeface="Arial" panose="020B0604020202020204" pitchFamily="34" charset="0"/>
              <a:buChar char="•"/>
            </a:pPr>
            <a:endParaRPr lang="en-US" dirty="0">
              <a:solidFill>
                <a:srgbClr val="141313"/>
              </a:solidFill>
              <a:latin typeface="Helvetica"/>
              <a:cs typeface="Helvetica"/>
            </a:endParaRPr>
          </a:p>
          <a:p>
            <a:pPr marL="685800" indent="-685800" algn="l">
              <a:lnSpc>
                <a:spcPts val="5000"/>
              </a:lnSpc>
              <a:spcBef>
                <a:spcPts val="0"/>
              </a:spcBef>
              <a:buFont typeface="Arial" panose="020B0604020202020204" pitchFamily="34" charset="0"/>
              <a:buChar char="•"/>
            </a:pPr>
            <a:endParaRPr lang="en-US" dirty="0">
              <a:solidFill>
                <a:srgbClr val="141313"/>
              </a:solidFill>
              <a:latin typeface="Helvetica"/>
              <a:cs typeface="Helvetica"/>
            </a:endParaRPr>
          </a:p>
        </p:txBody>
      </p:sp>
    </p:spTree>
    <p:extLst>
      <p:ext uri="{BB962C8B-B14F-4D97-AF65-F5344CB8AC3E}">
        <p14:creationId xmlns:p14="http://schemas.microsoft.com/office/powerpoint/2010/main" val="2187775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a:spLocks noGrp="1"/>
          </p:cNvSpPr>
          <p:nvPr>
            <p:ph type="body" idx="4"/>
          </p:nvPr>
        </p:nvSpPr>
        <p:spPr>
          <a:xfrm>
            <a:off x="1080655" y="605943"/>
            <a:ext cx="22575758" cy="2933670"/>
          </a:xfrm>
        </p:spPr>
        <p:txBody>
          <a:bodyPr/>
          <a:lstStyle/>
          <a:p>
            <a:r>
              <a:rPr lang="en-US" sz="6000" dirty="0">
                <a:solidFill>
                  <a:schemeClr val="tx1"/>
                </a:solidFill>
                <a:latin typeface="Helvetica"/>
                <a:cs typeface="Helvetica"/>
              </a:rPr>
              <a:t>Affective computing has stated from day one that “Emotion recognition” usually refers to recognizing observable indications arising with an emotion, and the latter will </a:t>
            </a:r>
            <a:r>
              <a:rPr lang="en-US" sz="6000" b="1" dirty="0">
                <a:solidFill>
                  <a:schemeClr val="tx1"/>
                </a:solidFill>
                <a:latin typeface="Helvetica"/>
                <a:cs typeface="Helvetica"/>
              </a:rPr>
              <a:t>not</a:t>
            </a:r>
            <a:r>
              <a:rPr lang="en-US" sz="6000" dirty="0">
                <a:solidFill>
                  <a:schemeClr val="tx1"/>
                </a:solidFill>
                <a:latin typeface="Helvetica"/>
                <a:cs typeface="Helvetica"/>
              </a:rPr>
              <a:t> always map exactly to innermost feelings or experiences</a:t>
            </a:r>
          </a:p>
        </p:txBody>
      </p:sp>
      <p:sp>
        <p:nvSpPr>
          <p:cNvPr id="3" name="Text Placeholder 4">
            <a:extLst>
              <a:ext uri="{FF2B5EF4-FFF2-40B4-BE49-F238E27FC236}">
                <a16:creationId xmlns:a16="http://schemas.microsoft.com/office/drawing/2014/main" id="{2E576309-1C1C-CD4B-8754-C7531F4D3F1B}"/>
              </a:ext>
            </a:extLst>
          </p:cNvPr>
          <p:cNvSpPr txBox="1">
            <a:spLocks/>
          </p:cNvSpPr>
          <p:nvPr/>
        </p:nvSpPr>
        <p:spPr>
          <a:xfrm>
            <a:off x="3344279" y="12712700"/>
            <a:ext cx="20326840" cy="1003300"/>
          </a:xfrm>
          <a:prstGeom prst="rect">
            <a:avLst/>
          </a:prstGeom>
          <a:noFill/>
          <a:ln>
            <a:noFill/>
          </a:ln>
        </p:spPr>
        <p:txBody>
          <a:bodyPr lIns="91425" tIns="91425" rIns="91425" bIns="91425" anchor="t" anchorCtr="0"/>
          <a:lstStyle>
            <a:lvl1pPr marL="0" marR="0" lvl="0" indent="0" algn="l" defTabSz="457161" rtl="0" eaLnBrk="1" latinLnBrk="0" hangingPunct="1">
              <a:lnSpc>
                <a:spcPct val="101562"/>
              </a:lnSpc>
              <a:spcBef>
                <a:spcPts val="0"/>
              </a:spcBef>
              <a:spcAft>
                <a:spcPts val="0"/>
              </a:spcAft>
              <a:buClr>
                <a:srgbClr val="FFFFFF"/>
              </a:buClr>
              <a:buFont typeface="Helvetica Neue"/>
              <a:buNone/>
              <a:defRPr sz="1400" b="0" i="0" u="none" strike="noStrike" kern="1200" cap="none">
                <a:solidFill>
                  <a:srgbClr val="000000"/>
                </a:solidFill>
                <a:latin typeface="Arial"/>
                <a:ea typeface="Arial"/>
                <a:cs typeface="Arial"/>
                <a:sym typeface="Arial"/>
              </a:defRPr>
            </a:lvl1pPr>
            <a:lvl2pPr marL="457200" marR="0" lvl="1"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2pPr>
            <a:lvl3pPr marL="914400" marR="0" lvl="2"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3pPr>
            <a:lvl4pPr marL="1371600" marR="0" lvl="3"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4pPr>
            <a:lvl5pPr marL="1828800" marR="0" lvl="4"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5pPr>
            <a:lvl6pPr marL="2286000" marR="0" lvl="5"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6pPr>
            <a:lvl7pPr marL="2743200" marR="0" lvl="6"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7pPr>
            <a:lvl8pPr marL="3200400" marR="0" lvl="7"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8pPr>
            <a:lvl9pPr marL="3657600" marR="0" lvl="8"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9pPr>
          </a:lstStyle>
          <a:p>
            <a:r>
              <a:rPr lang="en-US" sz="4000" dirty="0">
                <a:solidFill>
                  <a:schemeClr val="accent1"/>
                </a:solidFill>
                <a:latin typeface="Helvetica"/>
                <a:cs typeface="Helvetica"/>
              </a:rPr>
              <a:t>Quotes from </a:t>
            </a:r>
            <a:r>
              <a:rPr lang="en-US" sz="4000" u="sng" dirty="0">
                <a:solidFill>
                  <a:schemeClr val="accent1"/>
                </a:solidFill>
                <a:latin typeface="Helvetica"/>
                <a:cs typeface="Helvetica"/>
              </a:rPr>
              <a:t>Affective Computing</a:t>
            </a:r>
            <a:r>
              <a:rPr lang="en-US" sz="4000" dirty="0">
                <a:solidFill>
                  <a:schemeClr val="accent1"/>
                </a:solidFill>
                <a:latin typeface="Helvetica"/>
                <a:cs typeface="Helvetica"/>
              </a:rPr>
              <a:t>, 1997</a:t>
            </a:r>
          </a:p>
        </p:txBody>
      </p:sp>
      <p:sp>
        <p:nvSpPr>
          <p:cNvPr id="2" name="TextBox 1">
            <a:extLst>
              <a:ext uri="{FF2B5EF4-FFF2-40B4-BE49-F238E27FC236}">
                <a16:creationId xmlns:a16="http://schemas.microsoft.com/office/drawing/2014/main" id="{F4700C23-1B6D-FE46-AE0E-5318BB88FC2F}"/>
              </a:ext>
            </a:extLst>
          </p:cNvPr>
          <p:cNvSpPr txBox="1"/>
          <p:nvPr/>
        </p:nvSpPr>
        <p:spPr>
          <a:xfrm>
            <a:off x="4378569" y="4864204"/>
            <a:ext cx="18920644" cy="8409162"/>
          </a:xfrm>
          <a:prstGeom prst="rect">
            <a:avLst/>
          </a:prstGeom>
          <a:noFill/>
        </p:spPr>
        <p:txBody>
          <a:bodyPr wrap="square" rtlCol="0">
            <a:spAutoFit/>
          </a:bodyPr>
          <a:lstStyle/>
          <a:p>
            <a:pPr algn="l">
              <a:lnSpc>
                <a:spcPts val="5000"/>
              </a:lnSpc>
              <a:spcBef>
                <a:spcPts val="0"/>
              </a:spcBef>
            </a:pPr>
            <a:endParaRPr lang="en-US" sz="4000" dirty="0">
              <a:solidFill>
                <a:schemeClr val="accent1"/>
              </a:solidFill>
              <a:latin typeface="Helvetica"/>
              <a:cs typeface="Helvetica"/>
            </a:endParaRPr>
          </a:p>
          <a:p>
            <a:pPr marL="685800" indent="-685800" algn="l">
              <a:lnSpc>
                <a:spcPts val="5000"/>
              </a:lnSpc>
              <a:spcBef>
                <a:spcPts val="0"/>
              </a:spcBef>
              <a:buFont typeface="Arial" panose="020B0604020202020204" pitchFamily="34" charset="0"/>
              <a:buChar char="•"/>
            </a:pPr>
            <a:r>
              <a:rPr lang="en-US" sz="4000" dirty="0">
                <a:solidFill>
                  <a:schemeClr val="accent1"/>
                </a:solidFill>
                <a:latin typeface="Helvetica"/>
                <a:cs typeface="Helvetica"/>
              </a:rPr>
              <a:t>Recognizing a facial expression is </a:t>
            </a:r>
            <a:r>
              <a:rPr lang="en-US" sz="4000" b="1" dirty="0">
                <a:solidFill>
                  <a:schemeClr val="accent1"/>
                </a:solidFill>
                <a:latin typeface="Helvetica"/>
                <a:cs typeface="Helvetica"/>
              </a:rPr>
              <a:t>not</a:t>
            </a:r>
            <a:r>
              <a:rPr lang="en-US" sz="4000" dirty="0">
                <a:solidFill>
                  <a:schemeClr val="accent1"/>
                </a:solidFill>
                <a:latin typeface="Helvetica"/>
                <a:cs typeface="Helvetica"/>
              </a:rPr>
              <a:t> always the same as recognizing the emotion that generated it (p. 174)</a:t>
            </a:r>
          </a:p>
          <a:p>
            <a:pPr marL="685800" indent="-685800" algn="l">
              <a:lnSpc>
                <a:spcPts val="5000"/>
              </a:lnSpc>
              <a:spcBef>
                <a:spcPts val="0"/>
              </a:spcBef>
              <a:buFont typeface="Arial" panose="020B0604020202020204" pitchFamily="34" charset="0"/>
              <a:buChar char="•"/>
            </a:pPr>
            <a:endParaRPr lang="en-US" sz="4000" dirty="0">
              <a:solidFill>
                <a:schemeClr val="accent1"/>
              </a:solidFill>
              <a:latin typeface="Helvetica"/>
              <a:cs typeface="Helvetica"/>
            </a:endParaRPr>
          </a:p>
          <a:p>
            <a:pPr marL="685800" indent="-685800" algn="l">
              <a:lnSpc>
                <a:spcPts val="5000"/>
              </a:lnSpc>
              <a:spcBef>
                <a:spcPts val="0"/>
              </a:spcBef>
              <a:buFont typeface="Arial" panose="020B0604020202020204" pitchFamily="34" charset="0"/>
              <a:buChar char="•"/>
            </a:pPr>
            <a:r>
              <a:rPr lang="en-US" sz="4000" dirty="0">
                <a:solidFill>
                  <a:schemeClr val="accent1"/>
                </a:solidFill>
                <a:latin typeface="Helvetica"/>
                <a:cs typeface="Helvetica"/>
              </a:rPr>
              <a:t>There is no guarantee that a facial expression recognized as “sad” corresponds to any genuine affective state of sadness (p. 174)</a:t>
            </a:r>
          </a:p>
          <a:p>
            <a:pPr marL="685800" indent="-685800" algn="l">
              <a:lnSpc>
                <a:spcPts val="5000"/>
              </a:lnSpc>
              <a:spcBef>
                <a:spcPts val="0"/>
              </a:spcBef>
              <a:buFont typeface="Arial" panose="020B0604020202020204" pitchFamily="34" charset="0"/>
              <a:buChar char="•"/>
            </a:pPr>
            <a:endParaRPr lang="en-US" sz="4000" dirty="0">
              <a:solidFill>
                <a:schemeClr val="accent1"/>
              </a:solidFill>
              <a:latin typeface="Helvetica"/>
              <a:cs typeface="Helvetica"/>
            </a:endParaRPr>
          </a:p>
          <a:p>
            <a:pPr marL="685800" indent="-685800" algn="l">
              <a:lnSpc>
                <a:spcPts val="5000"/>
              </a:lnSpc>
              <a:spcBef>
                <a:spcPts val="0"/>
              </a:spcBef>
              <a:buFont typeface="Arial" panose="020B0604020202020204" pitchFamily="34" charset="0"/>
              <a:buChar char="•"/>
            </a:pPr>
            <a:r>
              <a:rPr lang="en-US" sz="4000" dirty="0">
                <a:solidFill>
                  <a:schemeClr val="accent1"/>
                </a:solidFill>
                <a:latin typeface="Helvetica"/>
                <a:cs typeface="Helvetica"/>
              </a:rPr>
              <a:t>The mappings between emotions and vocal features will vary depending on the context (p. 181)</a:t>
            </a:r>
          </a:p>
          <a:p>
            <a:pPr marL="685800" indent="-685800" algn="l">
              <a:lnSpc>
                <a:spcPts val="5000"/>
              </a:lnSpc>
              <a:spcBef>
                <a:spcPts val="0"/>
              </a:spcBef>
              <a:buFont typeface="Arial" panose="020B0604020202020204" pitchFamily="34" charset="0"/>
              <a:buChar char="•"/>
            </a:pPr>
            <a:endParaRPr lang="en-US" sz="4000" dirty="0">
              <a:solidFill>
                <a:schemeClr val="accent1"/>
              </a:solidFill>
              <a:latin typeface="Helvetica"/>
              <a:cs typeface="Helvetica"/>
            </a:endParaRPr>
          </a:p>
          <a:p>
            <a:pPr marL="685800" indent="-685800" algn="l">
              <a:lnSpc>
                <a:spcPts val="5000"/>
              </a:lnSpc>
              <a:spcBef>
                <a:spcPts val="0"/>
              </a:spcBef>
              <a:buFont typeface="Arial" panose="020B0604020202020204" pitchFamily="34" charset="0"/>
              <a:buChar char="•"/>
            </a:pPr>
            <a:endParaRPr lang="en-US" sz="4000" dirty="0">
              <a:solidFill>
                <a:schemeClr val="accent1"/>
              </a:solidFill>
              <a:latin typeface="Helvetica"/>
              <a:cs typeface="Helvetica"/>
            </a:endParaRPr>
          </a:p>
          <a:p>
            <a:pPr marL="685800" indent="-685800" algn="l">
              <a:lnSpc>
                <a:spcPts val="5000"/>
              </a:lnSpc>
              <a:spcBef>
                <a:spcPts val="0"/>
              </a:spcBef>
              <a:buFont typeface="Arial" panose="020B0604020202020204" pitchFamily="34" charset="0"/>
              <a:buChar char="•"/>
            </a:pPr>
            <a:endParaRPr lang="en-US" sz="4000" dirty="0">
              <a:solidFill>
                <a:schemeClr val="accent1"/>
              </a:solidFill>
              <a:latin typeface="Helvetica"/>
              <a:cs typeface="Helvetica"/>
            </a:endParaRPr>
          </a:p>
          <a:p>
            <a:pPr marL="685800" indent="-685800" algn="l">
              <a:lnSpc>
                <a:spcPts val="5000"/>
              </a:lnSpc>
              <a:spcBef>
                <a:spcPts val="0"/>
              </a:spcBef>
              <a:buFont typeface="Arial" panose="020B0604020202020204" pitchFamily="34" charset="0"/>
              <a:buChar char="•"/>
            </a:pPr>
            <a:endParaRPr lang="en-US" sz="4000" dirty="0">
              <a:solidFill>
                <a:schemeClr val="accent1"/>
              </a:solidFill>
              <a:latin typeface="Helvetica"/>
              <a:cs typeface="Helvetica"/>
            </a:endParaRPr>
          </a:p>
        </p:txBody>
      </p:sp>
    </p:spTree>
    <p:extLst>
      <p:ext uri="{BB962C8B-B14F-4D97-AF65-F5344CB8AC3E}">
        <p14:creationId xmlns:p14="http://schemas.microsoft.com/office/powerpoint/2010/main" val="2780784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a:spLocks noGrp="1"/>
          </p:cNvSpPr>
          <p:nvPr>
            <p:ph type="body" idx="4"/>
          </p:nvPr>
        </p:nvSpPr>
        <p:spPr>
          <a:xfrm>
            <a:off x="1080655" y="605943"/>
            <a:ext cx="21180829" cy="4631075"/>
          </a:xfrm>
        </p:spPr>
        <p:txBody>
          <a:bodyPr/>
          <a:lstStyle/>
          <a:p>
            <a:r>
              <a:rPr lang="en-US" sz="6000" b="1" dirty="0">
                <a:solidFill>
                  <a:schemeClr val="tx1"/>
                </a:solidFill>
                <a:latin typeface="Helvetica"/>
                <a:cs typeface="Helvetica"/>
              </a:rPr>
              <a:t>Why emphasize these?  </a:t>
            </a:r>
          </a:p>
          <a:p>
            <a:endParaRPr lang="en-US" sz="6000" b="1" dirty="0">
              <a:solidFill>
                <a:schemeClr val="tx1"/>
              </a:solidFill>
              <a:latin typeface="Helvetica"/>
              <a:cs typeface="Helvetica"/>
            </a:endParaRPr>
          </a:p>
          <a:p>
            <a:r>
              <a:rPr lang="en-US" sz="6000" dirty="0">
                <a:solidFill>
                  <a:schemeClr val="tx1"/>
                </a:solidFill>
                <a:latin typeface="Helvetica"/>
                <a:cs typeface="Helvetica"/>
              </a:rPr>
              <a:t>A recent position paper has emphasized this association:  				</a:t>
            </a:r>
            <a:r>
              <a:rPr lang="en-US" sz="6000" dirty="0">
                <a:solidFill>
                  <a:srgbClr val="FF0000"/>
                </a:solidFill>
                <a:latin typeface="Helvetica"/>
                <a:cs typeface="Helvetica"/>
              </a:rPr>
              <a:t>“facial expressions” = “emotions” </a:t>
            </a:r>
          </a:p>
          <a:p>
            <a:r>
              <a:rPr lang="en-US" sz="6000" dirty="0">
                <a:solidFill>
                  <a:schemeClr val="tx1"/>
                </a:solidFill>
                <a:latin typeface="Helvetica"/>
                <a:cs typeface="Helvetica"/>
              </a:rPr>
              <a:t>… and argued it does NOT hold </a:t>
            </a:r>
          </a:p>
        </p:txBody>
      </p:sp>
      <p:sp>
        <p:nvSpPr>
          <p:cNvPr id="3" name="Text Placeholder 4">
            <a:extLst>
              <a:ext uri="{FF2B5EF4-FFF2-40B4-BE49-F238E27FC236}">
                <a16:creationId xmlns:a16="http://schemas.microsoft.com/office/drawing/2014/main" id="{2E576309-1C1C-CD4B-8754-C7531F4D3F1B}"/>
              </a:ext>
            </a:extLst>
          </p:cNvPr>
          <p:cNvSpPr txBox="1">
            <a:spLocks/>
          </p:cNvSpPr>
          <p:nvPr/>
        </p:nvSpPr>
        <p:spPr>
          <a:xfrm>
            <a:off x="3344279" y="12712700"/>
            <a:ext cx="20326840" cy="1003300"/>
          </a:xfrm>
          <a:prstGeom prst="rect">
            <a:avLst/>
          </a:prstGeom>
          <a:noFill/>
          <a:ln>
            <a:noFill/>
          </a:ln>
        </p:spPr>
        <p:txBody>
          <a:bodyPr lIns="91425" tIns="91425" rIns="91425" bIns="91425" anchor="t" anchorCtr="0"/>
          <a:lstStyle>
            <a:lvl1pPr marL="0" marR="0" lvl="0" indent="0" algn="l" defTabSz="457161" rtl="0" eaLnBrk="1" latinLnBrk="0" hangingPunct="1">
              <a:lnSpc>
                <a:spcPct val="101562"/>
              </a:lnSpc>
              <a:spcBef>
                <a:spcPts val="0"/>
              </a:spcBef>
              <a:spcAft>
                <a:spcPts val="0"/>
              </a:spcAft>
              <a:buClr>
                <a:srgbClr val="FFFFFF"/>
              </a:buClr>
              <a:buFont typeface="Helvetica Neue"/>
              <a:buNone/>
              <a:defRPr sz="1400" b="0" i="0" u="none" strike="noStrike" kern="1200" cap="none">
                <a:solidFill>
                  <a:srgbClr val="000000"/>
                </a:solidFill>
                <a:latin typeface="Arial"/>
                <a:ea typeface="Arial"/>
                <a:cs typeface="Arial"/>
                <a:sym typeface="Arial"/>
              </a:defRPr>
            </a:lvl1pPr>
            <a:lvl2pPr marL="457200" marR="0" lvl="1"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2pPr>
            <a:lvl3pPr marL="914400" marR="0" lvl="2"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3pPr>
            <a:lvl4pPr marL="1371600" marR="0" lvl="3"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4pPr>
            <a:lvl5pPr marL="1828800" marR="0" lvl="4"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5pPr>
            <a:lvl6pPr marL="2286000" marR="0" lvl="5"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6pPr>
            <a:lvl7pPr marL="2743200" marR="0" lvl="6"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7pPr>
            <a:lvl8pPr marL="3200400" marR="0" lvl="7"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8pPr>
            <a:lvl9pPr marL="3657600" marR="0" lvl="8"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9pPr>
          </a:lstStyle>
          <a:p>
            <a:r>
              <a:rPr lang="en-US" sz="4000" dirty="0">
                <a:solidFill>
                  <a:schemeClr val="tx1"/>
                </a:solidFill>
                <a:latin typeface="Helvetica"/>
                <a:cs typeface="Helvetica"/>
              </a:rPr>
              <a:t>Quotes from </a:t>
            </a:r>
            <a:r>
              <a:rPr lang="en-US" sz="4000" u="sng" dirty="0">
                <a:solidFill>
                  <a:schemeClr val="tx1"/>
                </a:solidFill>
                <a:latin typeface="Helvetica"/>
                <a:cs typeface="Helvetica"/>
              </a:rPr>
              <a:t>Affective Computing</a:t>
            </a:r>
            <a:r>
              <a:rPr lang="en-US" sz="4000" dirty="0">
                <a:solidFill>
                  <a:schemeClr val="tx1"/>
                </a:solidFill>
                <a:latin typeface="Helvetica"/>
                <a:cs typeface="Helvetica"/>
              </a:rPr>
              <a:t>, 1997</a:t>
            </a:r>
          </a:p>
        </p:txBody>
      </p:sp>
      <p:pic>
        <p:nvPicPr>
          <p:cNvPr id="4" name="Picture 3">
            <a:extLst>
              <a:ext uri="{FF2B5EF4-FFF2-40B4-BE49-F238E27FC236}">
                <a16:creationId xmlns:a16="http://schemas.microsoft.com/office/drawing/2014/main" id="{D1C5693B-3055-3D4F-B7CB-863E5E5C9DC2}"/>
              </a:ext>
            </a:extLst>
          </p:cNvPr>
          <p:cNvPicPr>
            <a:picLocks noChangeAspect="1"/>
          </p:cNvPicPr>
          <p:nvPr/>
        </p:nvPicPr>
        <p:blipFill>
          <a:blip r:embed="rId3"/>
          <a:stretch>
            <a:fillRect/>
          </a:stretch>
        </p:blipFill>
        <p:spPr>
          <a:xfrm>
            <a:off x="14753966" y="6511599"/>
            <a:ext cx="7129335" cy="5360818"/>
          </a:xfrm>
          <a:prstGeom prst="rect">
            <a:avLst/>
          </a:prstGeom>
        </p:spPr>
      </p:pic>
      <p:pic>
        <p:nvPicPr>
          <p:cNvPr id="7" name="Picture 6">
            <a:extLst>
              <a:ext uri="{FF2B5EF4-FFF2-40B4-BE49-F238E27FC236}">
                <a16:creationId xmlns:a16="http://schemas.microsoft.com/office/drawing/2014/main" id="{D1B4A163-C3CC-A64C-91C1-96E1A269B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4476" y="6365618"/>
            <a:ext cx="10972800" cy="5486400"/>
          </a:xfrm>
          <a:prstGeom prst="rect">
            <a:avLst/>
          </a:prstGeom>
        </p:spPr>
      </p:pic>
    </p:spTree>
    <p:extLst>
      <p:ext uri="{BB962C8B-B14F-4D97-AF65-F5344CB8AC3E}">
        <p14:creationId xmlns:p14="http://schemas.microsoft.com/office/powerpoint/2010/main" val="284222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a:spLocks noGrp="1"/>
          </p:cNvSpPr>
          <p:nvPr>
            <p:ph type="body" idx="4"/>
          </p:nvPr>
        </p:nvSpPr>
        <p:spPr>
          <a:xfrm>
            <a:off x="1080655" y="605943"/>
            <a:ext cx="22465145" cy="4631075"/>
          </a:xfrm>
        </p:spPr>
        <p:txBody>
          <a:bodyPr/>
          <a:lstStyle/>
          <a:p>
            <a:r>
              <a:rPr lang="en-US" sz="6000" b="1" dirty="0">
                <a:solidFill>
                  <a:schemeClr val="tx1"/>
                </a:solidFill>
                <a:latin typeface="Helvetica"/>
                <a:cs typeface="Helvetica"/>
              </a:rPr>
              <a:t>So what – scientists know not to think this, right? </a:t>
            </a:r>
          </a:p>
        </p:txBody>
      </p:sp>
      <p:sp>
        <p:nvSpPr>
          <p:cNvPr id="3" name="Text Placeholder 4">
            <a:extLst>
              <a:ext uri="{FF2B5EF4-FFF2-40B4-BE49-F238E27FC236}">
                <a16:creationId xmlns:a16="http://schemas.microsoft.com/office/drawing/2014/main" id="{2E576309-1C1C-CD4B-8754-C7531F4D3F1B}"/>
              </a:ext>
            </a:extLst>
          </p:cNvPr>
          <p:cNvSpPr txBox="1">
            <a:spLocks/>
          </p:cNvSpPr>
          <p:nvPr/>
        </p:nvSpPr>
        <p:spPr>
          <a:xfrm>
            <a:off x="3344279" y="12712700"/>
            <a:ext cx="20326840" cy="1003300"/>
          </a:xfrm>
          <a:prstGeom prst="rect">
            <a:avLst/>
          </a:prstGeom>
          <a:noFill/>
          <a:ln>
            <a:noFill/>
          </a:ln>
        </p:spPr>
        <p:txBody>
          <a:bodyPr lIns="91425" tIns="91425" rIns="91425" bIns="91425" anchor="t" anchorCtr="0"/>
          <a:lstStyle>
            <a:lvl1pPr marL="0" marR="0" lvl="0" indent="0" algn="l" defTabSz="457161" rtl="0" eaLnBrk="1" latinLnBrk="0" hangingPunct="1">
              <a:lnSpc>
                <a:spcPct val="101562"/>
              </a:lnSpc>
              <a:spcBef>
                <a:spcPts val="0"/>
              </a:spcBef>
              <a:spcAft>
                <a:spcPts val="0"/>
              </a:spcAft>
              <a:buClr>
                <a:srgbClr val="FFFFFF"/>
              </a:buClr>
              <a:buFont typeface="Helvetica Neue"/>
              <a:buNone/>
              <a:defRPr sz="1400" b="0" i="0" u="none" strike="noStrike" kern="1200" cap="none">
                <a:solidFill>
                  <a:srgbClr val="000000"/>
                </a:solidFill>
                <a:latin typeface="Arial"/>
                <a:ea typeface="Arial"/>
                <a:cs typeface="Arial"/>
                <a:sym typeface="Arial"/>
              </a:defRPr>
            </a:lvl1pPr>
            <a:lvl2pPr marL="457200" marR="0" lvl="1"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2pPr>
            <a:lvl3pPr marL="914400" marR="0" lvl="2"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3pPr>
            <a:lvl4pPr marL="1371600" marR="0" lvl="3"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4pPr>
            <a:lvl5pPr marL="1828800" marR="0" lvl="4"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5pPr>
            <a:lvl6pPr marL="2286000" marR="0" lvl="5"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6pPr>
            <a:lvl7pPr marL="2743200" marR="0" lvl="6"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7pPr>
            <a:lvl8pPr marL="3200400" marR="0" lvl="7"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8pPr>
            <a:lvl9pPr marL="3657600" marR="0" lvl="8"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9pPr>
          </a:lstStyle>
          <a:p>
            <a:r>
              <a:rPr lang="en-US" sz="4000" dirty="0">
                <a:solidFill>
                  <a:schemeClr val="tx1"/>
                </a:solidFill>
                <a:latin typeface="Helvetica"/>
                <a:cs typeface="Helvetica"/>
              </a:rPr>
              <a:t>Quote from the Wall Street Journal, 2020</a:t>
            </a:r>
          </a:p>
        </p:txBody>
      </p:sp>
      <p:pic>
        <p:nvPicPr>
          <p:cNvPr id="5" name="Picture 4">
            <a:extLst>
              <a:ext uri="{FF2B5EF4-FFF2-40B4-BE49-F238E27FC236}">
                <a16:creationId xmlns:a16="http://schemas.microsoft.com/office/drawing/2014/main" id="{015D8CA0-920B-2D47-B462-169A9B7B088C}"/>
              </a:ext>
            </a:extLst>
          </p:cNvPr>
          <p:cNvPicPr>
            <a:picLocks noChangeAspect="1"/>
          </p:cNvPicPr>
          <p:nvPr/>
        </p:nvPicPr>
        <p:blipFill rotWithShape="1">
          <a:blip r:embed="rId3">
            <a:extLst>
              <a:ext uri="{28A0092B-C50C-407E-A947-70E740481C1C}">
                <a14:useLocalDpi xmlns:a14="http://schemas.microsoft.com/office/drawing/2010/main" val="0"/>
              </a:ext>
            </a:extLst>
          </a:blip>
          <a:srcRect l="27455" t="10190" b="18526"/>
          <a:stretch/>
        </p:blipFill>
        <p:spPr>
          <a:xfrm>
            <a:off x="11143350" y="4992130"/>
            <a:ext cx="12375677" cy="6895070"/>
          </a:xfrm>
          <a:prstGeom prst="rect">
            <a:avLst/>
          </a:prstGeom>
        </p:spPr>
      </p:pic>
      <p:sp>
        <p:nvSpPr>
          <p:cNvPr id="7" name="Text Placeholder 4">
            <a:extLst>
              <a:ext uri="{FF2B5EF4-FFF2-40B4-BE49-F238E27FC236}">
                <a16:creationId xmlns:a16="http://schemas.microsoft.com/office/drawing/2014/main" id="{CF35608A-7CAE-D647-93F5-BC52A93C176A}"/>
              </a:ext>
            </a:extLst>
          </p:cNvPr>
          <p:cNvSpPr txBox="1">
            <a:spLocks/>
          </p:cNvSpPr>
          <p:nvPr/>
        </p:nvSpPr>
        <p:spPr>
          <a:xfrm>
            <a:off x="1109964" y="2710235"/>
            <a:ext cx="8842930" cy="4631075"/>
          </a:xfrm>
          <a:prstGeom prst="rect">
            <a:avLst/>
          </a:prstGeom>
          <a:noFill/>
          <a:ln>
            <a:noFill/>
          </a:ln>
        </p:spPr>
        <p:txBody>
          <a:bodyPr lIns="91425" tIns="91425" rIns="91425" bIns="91425" anchor="t" anchorCtr="0"/>
          <a:lstStyle>
            <a:lvl1pPr marL="0" marR="0" lvl="0" indent="0" algn="l" defTabSz="457161" rtl="0" eaLnBrk="1" latinLnBrk="0" hangingPunct="1">
              <a:lnSpc>
                <a:spcPct val="101562"/>
              </a:lnSpc>
              <a:spcBef>
                <a:spcPts val="0"/>
              </a:spcBef>
              <a:spcAft>
                <a:spcPts val="0"/>
              </a:spcAft>
              <a:buClr>
                <a:srgbClr val="FFFFFF"/>
              </a:buClr>
              <a:buFont typeface="Helvetica Neue"/>
              <a:buNone/>
              <a:defRPr sz="1400" b="0" i="0" u="none" strike="noStrike" kern="1200" cap="none">
                <a:solidFill>
                  <a:srgbClr val="000000"/>
                </a:solidFill>
                <a:latin typeface="Arial"/>
                <a:ea typeface="Arial"/>
                <a:cs typeface="Arial"/>
                <a:sym typeface="Arial"/>
              </a:defRPr>
            </a:lvl1pPr>
            <a:lvl2pPr marL="457200" marR="0" lvl="1"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2pPr>
            <a:lvl3pPr marL="914400" marR="0" lvl="2"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3pPr>
            <a:lvl4pPr marL="1371600" marR="0" lvl="3"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4pPr>
            <a:lvl5pPr marL="1828800" marR="0" lvl="4"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5pPr>
            <a:lvl6pPr marL="2286000" marR="0" lvl="5"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6pPr>
            <a:lvl7pPr marL="2743200" marR="0" lvl="6"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7pPr>
            <a:lvl8pPr marL="3200400" marR="0" lvl="7"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8pPr>
            <a:lvl9pPr marL="3657600" marR="0" lvl="8"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9pPr>
          </a:lstStyle>
          <a:p>
            <a:r>
              <a:rPr lang="en-US" sz="5400" dirty="0">
                <a:solidFill>
                  <a:schemeClr val="tx1"/>
                </a:solidFill>
                <a:latin typeface="Helvetica"/>
                <a:cs typeface="Helvetica"/>
              </a:rPr>
              <a:t>The press loves controversy… and an NYU activist has extrapolated the arguments beyond that paper – </a:t>
            </a:r>
          </a:p>
          <a:p>
            <a:r>
              <a:rPr lang="en-US" sz="5400" b="1" dirty="0">
                <a:solidFill>
                  <a:schemeClr val="tx1"/>
                </a:solidFill>
                <a:latin typeface="Helvetica"/>
                <a:cs typeface="Helvetica"/>
              </a:rPr>
              <a:t>attempts to detect or predict.. emotional state via images of faces will ultimately be seen as unscientific”</a:t>
            </a:r>
          </a:p>
        </p:txBody>
      </p:sp>
    </p:spTree>
    <p:extLst>
      <p:ext uri="{BB962C8B-B14F-4D97-AF65-F5344CB8AC3E}">
        <p14:creationId xmlns:p14="http://schemas.microsoft.com/office/powerpoint/2010/main" val="2963042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a:spLocks noGrp="1"/>
          </p:cNvSpPr>
          <p:nvPr>
            <p:ph type="body" idx="4"/>
          </p:nvPr>
        </p:nvSpPr>
        <p:spPr>
          <a:xfrm>
            <a:off x="1080655" y="605943"/>
            <a:ext cx="22465145" cy="4631075"/>
          </a:xfrm>
        </p:spPr>
        <p:txBody>
          <a:bodyPr/>
          <a:lstStyle/>
          <a:p>
            <a:r>
              <a:rPr lang="en-US" sz="6000" b="1" dirty="0">
                <a:solidFill>
                  <a:schemeClr val="tx1"/>
                </a:solidFill>
                <a:latin typeface="Helvetica"/>
                <a:cs typeface="Helvetica"/>
              </a:rPr>
              <a:t>So what? </a:t>
            </a:r>
          </a:p>
        </p:txBody>
      </p:sp>
      <p:sp>
        <p:nvSpPr>
          <p:cNvPr id="7" name="Text Placeholder 4">
            <a:extLst>
              <a:ext uri="{FF2B5EF4-FFF2-40B4-BE49-F238E27FC236}">
                <a16:creationId xmlns:a16="http://schemas.microsoft.com/office/drawing/2014/main" id="{CF35608A-7CAE-D647-93F5-BC52A93C176A}"/>
              </a:ext>
            </a:extLst>
          </p:cNvPr>
          <p:cNvSpPr txBox="1">
            <a:spLocks/>
          </p:cNvSpPr>
          <p:nvPr/>
        </p:nvSpPr>
        <p:spPr>
          <a:xfrm>
            <a:off x="1109964" y="2710235"/>
            <a:ext cx="8842930" cy="7875703"/>
          </a:xfrm>
          <a:prstGeom prst="rect">
            <a:avLst/>
          </a:prstGeom>
          <a:noFill/>
          <a:ln>
            <a:noFill/>
          </a:ln>
        </p:spPr>
        <p:txBody>
          <a:bodyPr lIns="91425" tIns="91425" rIns="91425" bIns="91425" anchor="t" anchorCtr="0"/>
          <a:lstStyle>
            <a:lvl1pPr marL="0" marR="0" lvl="0" indent="0" algn="l" defTabSz="457161" rtl="0" eaLnBrk="1" latinLnBrk="0" hangingPunct="1">
              <a:lnSpc>
                <a:spcPct val="101562"/>
              </a:lnSpc>
              <a:spcBef>
                <a:spcPts val="0"/>
              </a:spcBef>
              <a:spcAft>
                <a:spcPts val="0"/>
              </a:spcAft>
              <a:buClr>
                <a:srgbClr val="FFFFFF"/>
              </a:buClr>
              <a:buFont typeface="Helvetica Neue"/>
              <a:buNone/>
              <a:defRPr sz="1400" b="0" i="0" u="none" strike="noStrike" kern="1200" cap="none">
                <a:solidFill>
                  <a:srgbClr val="000000"/>
                </a:solidFill>
                <a:latin typeface="Arial"/>
                <a:ea typeface="Arial"/>
                <a:cs typeface="Arial"/>
                <a:sym typeface="Arial"/>
              </a:defRPr>
            </a:lvl1pPr>
            <a:lvl2pPr marL="457200" marR="0" lvl="1"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2pPr>
            <a:lvl3pPr marL="914400" marR="0" lvl="2"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3pPr>
            <a:lvl4pPr marL="1371600" marR="0" lvl="3"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4pPr>
            <a:lvl5pPr marL="1828800" marR="0" lvl="4"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5pPr>
            <a:lvl6pPr marL="2286000" marR="0" lvl="5"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6pPr>
            <a:lvl7pPr marL="2743200" marR="0" lvl="6"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7pPr>
            <a:lvl8pPr marL="3200400" marR="0" lvl="7"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8pPr>
            <a:lvl9pPr marL="3657600" marR="0" lvl="8" indent="0" algn="l" defTabSz="457161" rtl="0" eaLnBrk="1" latinLnBrk="0" hangingPunct="1">
              <a:lnSpc>
                <a:spcPct val="100000"/>
              </a:lnSpc>
              <a:spcBef>
                <a:spcPts val="0"/>
              </a:spcBef>
              <a:spcAft>
                <a:spcPts val="0"/>
              </a:spcAft>
              <a:buClr>
                <a:srgbClr val="000000"/>
              </a:buClr>
              <a:buFont typeface="Arial"/>
              <a:buNone/>
              <a:defRPr sz="1400" b="0" i="0" u="none" strike="noStrike" kern="1200" cap="none">
                <a:solidFill>
                  <a:srgbClr val="000000"/>
                </a:solidFill>
                <a:latin typeface="Arial"/>
                <a:ea typeface="Arial"/>
                <a:cs typeface="Arial"/>
                <a:sym typeface="Arial"/>
              </a:defRPr>
            </a:lvl9pPr>
          </a:lstStyle>
          <a:p>
            <a:r>
              <a:rPr lang="en-US" sz="5400" dirty="0">
                <a:solidFill>
                  <a:schemeClr val="tx1"/>
                </a:solidFill>
                <a:latin typeface="Helvetica"/>
                <a:cs typeface="Helvetica"/>
              </a:rPr>
              <a:t>The 2019 NYU activist group’s “AI Now” annual report has urged: </a:t>
            </a:r>
          </a:p>
          <a:p>
            <a:endParaRPr lang="en-US" sz="5400" b="1" dirty="0">
              <a:solidFill>
                <a:schemeClr val="tx1"/>
              </a:solidFill>
              <a:latin typeface="Helvetica"/>
              <a:cs typeface="Helvetica"/>
            </a:endParaRPr>
          </a:p>
          <a:p>
            <a:r>
              <a:rPr lang="en-US" sz="5400" dirty="0">
                <a:solidFill>
                  <a:schemeClr val="tx1"/>
                </a:solidFill>
                <a:latin typeface="Helvetica"/>
                <a:cs typeface="Helvetica"/>
              </a:rPr>
              <a:t>AI systems that provide “affect recognition” should be banned as they have no sound scientific basis”</a:t>
            </a:r>
          </a:p>
        </p:txBody>
      </p:sp>
      <p:pic>
        <p:nvPicPr>
          <p:cNvPr id="4" name="Picture 3">
            <a:extLst>
              <a:ext uri="{FF2B5EF4-FFF2-40B4-BE49-F238E27FC236}">
                <a16:creationId xmlns:a16="http://schemas.microsoft.com/office/drawing/2014/main" id="{48E2F65A-0239-4142-8AF4-EE15C3DC8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5427" y="577848"/>
            <a:ext cx="10663604" cy="10462783"/>
          </a:xfrm>
          <a:prstGeom prst="rect">
            <a:avLst/>
          </a:prstGeom>
        </p:spPr>
      </p:pic>
    </p:spTree>
    <p:extLst>
      <p:ext uri="{BB962C8B-B14F-4D97-AF65-F5344CB8AC3E}">
        <p14:creationId xmlns:p14="http://schemas.microsoft.com/office/powerpoint/2010/main" val="31131824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419600" y="914400"/>
            <a:ext cx="14478000" cy="2286000"/>
          </a:xfrm>
        </p:spPr>
        <p:txBody>
          <a:bodyPr/>
          <a:lstStyle/>
          <a:p>
            <a:pPr algn="l" eaLnBrk="1" hangingPunct="1"/>
            <a:r>
              <a:rPr lang="en-US" sz="4400" b="1" dirty="0">
                <a:latin typeface="Arial" charset="0"/>
                <a:cs typeface="Times New Roman" charset="0"/>
              </a:rPr>
              <a:t>Choosing a response appropriate to driver affective state improves driver </a:t>
            </a:r>
            <a:r>
              <a:rPr lang="en-US" sz="6000" b="1" dirty="0">
                <a:latin typeface="Arial" charset="0"/>
                <a:cs typeface="Times New Roman" charset="0"/>
              </a:rPr>
              <a:t>safety</a:t>
            </a:r>
            <a:r>
              <a:rPr lang="en-US" sz="4400" b="1" dirty="0">
                <a:latin typeface="Arial" charset="0"/>
                <a:cs typeface="Times New Roman" charset="0"/>
              </a:rPr>
              <a:t> and </a:t>
            </a:r>
            <a:r>
              <a:rPr lang="en-US" sz="6000" b="1" dirty="0">
                <a:latin typeface="Arial" charset="0"/>
                <a:cs typeface="Times New Roman" charset="0"/>
              </a:rPr>
              <a:t>performance</a:t>
            </a:r>
            <a:r>
              <a:rPr lang="en-US" sz="4400" b="1" dirty="0">
                <a:latin typeface="Arial" charset="0"/>
                <a:cs typeface="Times New Roman" charset="0"/>
              </a:rPr>
              <a:t>.</a:t>
            </a:r>
          </a:p>
        </p:txBody>
      </p:sp>
      <p:sp>
        <p:nvSpPr>
          <p:cNvPr id="69634" name="Rectangle 3"/>
          <p:cNvSpPr>
            <a:spLocks noChangeArrowheads="1"/>
          </p:cNvSpPr>
          <p:nvPr/>
        </p:nvSpPr>
        <p:spPr bwMode="auto">
          <a:xfrm>
            <a:off x="9877426" y="3771900"/>
            <a:ext cx="18288000"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sz="10000"/>
          </a:p>
        </p:txBody>
      </p:sp>
      <p:sp>
        <p:nvSpPr>
          <p:cNvPr id="69635" name="Rectangle 4"/>
          <p:cNvSpPr>
            <a:spLocks noChangeArrowheads="1"/>
          </p:cNvSpPr>
          <p:nvPr/>
        </p:nvSpPr>
        <p:spPr bwMode="auto">
          <a:xfrm>
            <a:off x="11268076" y="5267327"/>
            <a:ext cx="18288000"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endParaRPr lang="en-US" sz="10000"/>
          </a:p>
        </p:txBody>
      </p:sp>
      <p:graphicFrame>
        <p:nvGraphicFramePr>
          <p:cNvPr id="308229" name="Group 5"/>
          <p:cNvGraphicFramePr>
            <a:graphicFrameLocks noGrp="1"/>
          </p:cNvGraphicFramePr>
          <p:nvPr>
            <p:extLst>
              <p:ext uri="{D42A27DB-BD31-4B8C-83A1-F6EECF244321}">
                <p14:modId xmlns:p14="http://schemas.microsoft.com/office/powerpoint/2010/main" val="314389630"/>
              </p:ext>
            </p:extLst>
          </p:nvPr>
        </p:nvGraphicFramePr>
        <p:xfrm>
          <a:off x="4174274" y="3980989"/>
          <a:ext cx="14630400" cy="6400800"/>
        </p:xfrm>
        <a:graphic>
          <a:graphicData uri="http://schemas.openxmlformats.org/drawingml/2006/table">
            <a:tbl>
              <a:tblPr/>
              <a:tblGrid>
                <a:gridCol w="4972050">
                  <a:extLst>
                    <a:ext uri="{9D8B030D-6E8A-4147-A177-3AD203B41FA5}">
                      <a16:colId xmlns:a16="http://schemas.microsoft.com/office/drawing/2014/main" val="20000"/>
                    </a:ext>
                  </a:extLst>
                </a:gridCol>
                <a:gridCol w="2416176">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gridCol w="2416174">
                  <a:extLst>
                    <a:ext uri="{9D8B030D-6E8A-4147-A177-3AD203B41FA5}">
                      <a16:colId xmlns:a16="http://schemas.microsoft.com/office/drawing/2014/main" val="20003"/>
                    </a:ext>
                  </a:extLst>
                </a:gridCol>
                <a:gridCol w="2413000">
                  <a:extLst>
                    <a:ext uri="{9D8B030D-6E8A-4147-A177-3AD203B41FA5}">
                      <a16:colId xmlns:a16="http://schemas.microsoft.com/office/drawing/2014/main" val="20004"/>
                    </a:ext>
                  </a:extLst>
                </a:gridCol>
              </a:tblGrid>
              <a:tr h="2133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dirty="0">
                          <a:ln>
                            <a:noFill/>
                          </a:ln>
                          <a:solidFill>
                            <a:schemeClr val="tx1"/>
                          </a:solidFill>
                          <a:effectLst/>
                          <a:latin typeface="Arial" charset="0"/>
                          <a:ea typeface="Times New Roman" charset="0"/>
                          <a:cs typeface="Times New Roman" charset="0"/>
                        </a:rPr>
                        <a:t>Driver Affect:</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00B050"/>
                          </a:solidFill>
                          <a:effectLst/>
                          <a:latin typeface="Arial" charset="0"/>
                          <a:ea typeface="Times New Roman" charset="0"/>
                          <a:cs typeface="Times New Roman" charset="0"/>
                        </a:rPr>
                        <a:t>Happy</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00B050"/>
                          </a:solidFill>
                          <a:effectLst/>
                          <a:latin typeface="Arial" charset="0"/>
                          <a:ea typeface="Times New Roman" charset="0"/>
                          <a:cs typeface="Times New Roman" charset="0"/>
                        </a:rPr>
                        <a:t>Happy</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FF0000"/>
                          </a:solidFill>
                          <a:effectLst/>
                          <a:latin typeface="Arial" charset="0"/>
                          <a:ea typeface="Times New Roman" charset="0"/>
                          <a:cs typeface="Times New Roman" charset="0"/>
                        </a:rPr>
                        <a:t>Upset</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FF0000"/>
                          </a:solidFill>
                          <a:effectLst/>
                          <a:latin typeface="Arial" charset="0"/>
                          <a:ea typeface="Times New Roman" charset="0"/>
                          <a:cs typeface="Times New Roman" charset="0"/>
                        </a:rPr>
                        <a:t>Upset</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33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a:ln>
                            <a:noFill/>
                          </a:ln>
                          <a:solidFill>
                            <a:schemeClr val="tx1"/>
                          </a:solidFill>
                          <a:effectLst/>
                          <a:latin typeface="Arial" charset="0"/>
                          <a:ea typeface="Times New Roman" charset="0"/>
                          <a:cs typeface="Times New Roman" charset="0"/>
                        </a:rPr>
                        <a:t>Number of  accidents</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a:ln>
                          <a:noFill/>
                        </a:ln>
                        <a:solidFill>
                          <a:srgbClr val="00B050"/>
                        </a:solidFill>
                        <a:effectLst/>
                        <a:latin typeface="Arial" charset="0"/>
                        <a:ea typeface="Times New Roman" charset="0"/>
                        <a:cs typeface="Times New Roma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a:ln>
                          <a:noFill/>
                        </a:ln>
                        <a:solidFill>
                          <a:schemeClr val="tx1"/>
                        </a:solidFill>
                        <a:effectLst/>
                        <a:latin typeface="Arial" charset="0"/>
                        <a:ea typeface="Times New Roman" charset="0"/>
                        <a:cs typeface="Times New Roma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a:ln>
                          <a:noFill/>
                        </a:ln>
                        <a:solidFill>
                          <a:schemeClr val="tx1"/>
                        </a:solidFill>
                        <a:effectLst/>
                        <a:latin typeface="Arial" charset="0"/>
                        <a:ea typeface="Times New Roman" charset="0"/>
                        <a:cs typeface="Times New Roma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a:ln>
                          <a:noFill/>
                        </a:ln>
                        <a:solidFill>
                          <a:srgbClr val="FF9900"/>
                        </a:solidFill>
                        <a:effectLst/>
                        <a:latin typeface="Arial" charset="0"/>
                        <a:ea typeface="Times New Roman" charset="0"/>
                        <a:cs typeface="Times New Roman"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33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dirty="0">
                          <a:ln>
                            <a:noFill/>
                          </a:ln>
                          <a:solidFill>
                            <a:schemeClr val="tx1"/>
                          </a:solidFill>
                          <a:effectLst/>
                          <a:latin typeface="Arial" charset="0"/>
                          <a:ea typeface="Times New Roman" charset="0"/>
                          <a:cs typeface="Times New Roman" charset="0"/>
                        </a:rPr>
                        <a:t>Minutes driver spoke </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a:ln>
                          <a:noFill/>
                        </a:ln>
                        <a:solidFill>
                          <a:srgbClr val="00B050"/>
                        </a:solidFill>
                        <a:effectLst/>
                        <a:latin typeface="Arial" charset="0"/>
                        <a:ea typeface="Times New Roman" charset="0"/>
                        <a:cs typeface="Times New Roma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Times New Roman" charset="0"/>
                        <a:cs typeface="Times New Roma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a:ln>
                          <a:noFill/>
                        </a:ln>
                        <a:solidFill>
                          <a:schemeClr val="tx1"/>
                        </a:solidFill>
                        <a:effectLst/>
                        <a:latin typeface="Arial" charset="0"/>
                        <a:ea typeface="Times New Roman" charset="0"/>
                        <a:cs typeface="Times New Roma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a:ln>
                          <a:noFill/>
                        </a:ln>
                        <a:solidFill>
                          <a:srgbClr val="FF9900"/>
                        </a:solidFill>
                        <a:effectLst/>
                        <a:latin typeface="Arial" charset="0"/>
                        <a:ea typeface="Times New Roman" charset="0"/>
                        <a:cs typeface="Times New Roman"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9662" name="Text Box 31"/>
          <p:cNvSpPr txBox="1">
            <a:spLocks noChangeArrowheads="1"/>
          </p:cNvSpPr>
          <p:nvPr/>
        </p:nvSpPr>
        <p:spPr bwMode="auto">
          <a:xfrm>
            <a:off x="4343400" y="12515851"/>
            <a:ext cx="14325600"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0"/>
              </a:defRPr>
            </a:lvl9pPr>
          </a:lstStyle>
          <a:p>
            <a:pPr algn="l" eaLnBrk="1" hangingPunct="1">
              <a:spcBef>
                <a:spcPct val="50000"/>
              </a:spcBef>
              <a:buFontTx/>
              <a:buNone/>
            </a:pPr>
            <a:r>
              <a:rPr lang="en-US" sz="2800" dirty="0" err="1"/>
              <a:t>Jonsson</a:t>
            </a:r>
            <a:r>
              <a:rPr lang="en-US" sz="2800" dirty="0"/>
              <a:t>, I.-M. and </a:t>
            </a:r>
            <a:r>
              <a:rPr lang="en-US" sz="2800" dirty="0" err="1"/>
              <a:t>Nass</a:t>
            </a:r>
            <a:r>
              <a:rPr lang="en-US" sz="2800" dirty="0"/>
              <a:t>, C. (2004) Effects of driver emotion and car voice emotion on actual and perceived driving performance.  Stanford CA:  Stanford Univ.</a:t>
            </a:r>
          </a:p>
        </p:txBody>
      </p:sp>
    </p:spTree>
    <p:extLst>
      <p:ext uri="{BB962C8B-B14F-4D97-AF65-F5344CB8AC3E}">
        <p14:creationId xmlns:p14="http://schemas.microsoft.com/office/powerpoint/2010/main" val="177660718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3644348" y="265044"/>
            <a:ext cx="16611600" cy="1676400"/>
          </a:xfrm>
        </p:spPr>
        <p:txBody>
          <a:bodyPr/>
          <a:lstStyle/>
          <a:p>
            <a:pPr eaLnBrk="1" hangingPunct="1"/>
            <a:r>
              <a:rPr lang="en-US" sz="5600" dirty="0">
                <a:latin typeface="Arial" charset="0"/>
                <a:cs typeface="Times New Roman" charset="0"/>
              </a:rPr>
              <a:t>Emotions give rise to changes in state that can be sensed in different modalities:</a:t>
            </a:r>
          </a:p>
        </p:txBody>
      </p:sp>
      <p:sp>
        <p:nvSpPr>
          <p:cNvPr id="90114" name="Rectangle 3"/>
          <p:cNvSpPr>
            <a:spLocks noGrp="1" noChangeArrowheads="1"/>
          </p:cNvSpPr>
          <p:nvPr>
            <p:ph type="body" sz="half" idx="2"/>
          </p:nvPr>
        </p:nvSpPr>
        <p:spPr>
          <a:xfrm>
            <a:off x="4191000" y="2409825"/>
            <a:ext cx="16611600" cy="9734550"/>
          </a:xfrm>
        </p:spPr>
        <p:txBody>
          <a:bodyPr/>
          <a:lstStyle/>
          <a:p>
            <a:pPr eaLnBrk="1" hangingPunct="1">
              <a:lnSpc>
                <a:spcPct val="90000"/>
              </a:lnSpc>
              <a:buFontTx/>
              <a:buNone/>
            </a:pPr>
            <a:r>
              <a:rPr lang="en-US" sz="4800" i="1" dirty="0">
                <a:solidFill>
                  <a:schemeClr val="accent1"/>
                </a:solidFill>
                <a:latin typeface="Arial" charset="0"/>
                <a:cs typeface="Times New Roman" charset="0"/>
              </a:rPr>
              <a:t>Distance</a:t>
            </a:r>
            <a:r>
              <a:rPr lang="en-US" sz="4800" dirty="0">
                <a:solidFill>
                  <a:schemeClr val="accent1"/>
                </a:solidFill>
                <a:latin typeface="Arial" charset="0"/>
                <a:cs typeface="Times New Roman" charset="0"/>
              </a:rPr>
              <a:t>                   Face, voice</a:t>
            </a:r>
          </a:p>
          <a:p>
            <a:pPr eaLnBrk="1" hangingPunct="1">
              <a:lnSpc>
                <a:spcPct val="90000"/>
              </a:lnSpc>
              <a:buFontTx/>
              <a:buNone/>
            </a:pPr>
            <a:r>
              <a:rPr lang="en-US" sz="4800" i="1" dirty="0">
                <a:solidFill>
                  <a:schemeClr val="accent1"/>
                </a:solidFill>
                <a:latin typeface="Arial" charset="0"/>
                <a:cs typeface="Times New Roman" charset="0"/>
              </a:rPr>
              <a:t>Sensing:</a:t>
            </a:r>
            <a:r>
              <a:rPr lang="en-US" sz="4800" dirty="0">
                <a:solidFill>
                  <a:schemeClr val="accent1"/>
                </a:solidFill>
                <a:latin typeface="Arial" charset="0"/>
                <a:cs typeface="Times New Roman" charset="0"/>
              </a:rPr>
              <a:t>                   Posture</a:t>
            </a:r>
          </a:p>
          <a:p>
            <a:pPr eaLnBrk="1" hangingPunct="1">
              <a:lnSpc>
                <a:spcPct val="90000"/>
              </a:lnSpc>
              <a:buFontTx/>
              <a:buNone/>
            </a:pPr>
            <a:r>
              <a:rPr lang="en-US" sz="4800" dirty="0">
                <a:solidFill>
                  <a:schemeClr val="accent1"/>
                </a:solidFill>
                <a:latin typeface="Arial" charset="0"/>
                <a:cs typeface="Times New Roman" charset="0"/>
              </a:rPr>
              <a:t>                                 Gestures, movement, behavior</a:t>
            </a:r>
          </a:p>
          <a:p>
            <a:pPr eaLnBrk="1" hangingPunct="1">
              <a:lnSpc>
                <a:spcPct val="60000"/>
              </a:lnSpc>
              <a:buFontTx/>
              <a:buNone/>
            </a:pPr>
            <a:endParaRPr lang="en-US" sz="4800" dirty="0">
              <a:solidFill>
                <a:srgbClr val="00B050"/>
              </a:solidFill>
              <a:latin typeface="Arial" charset="0"/>
              <a:cs typeface="Times New Roman" charset="0"/>
            </a:endParaRPr>
          </a:p>
          <a:p>
            <a:pPr eaLnBrk="1" hangingPunct="1">
              <a:lnSpc>
                <a:spcPct val="90000"/>
              </a:lnSpc>
              <a:buFontTx/>
              <a:buNone/>
            </a:pPr>
            <a:r>
              <a:rPr lang="en-US" sz="4800" dirty="0">
                <a:solidFill>
                  <a:srgbClr val="00B050"/>
                </a:solidFill>
                <a:latin typeface="Arial" charset="0"/>
                <a:cs typeface="Times New Roman" charset="0"/>
              </a:rPr>
              <a:t>                                 Temperature </a:t>
            </a:r>
          </a:p>
          <a:p>
            <a:pPr eaLnBrk="1" hangingPunct="1">
              <a:lnSpc>
                <a:spcPct val="90000"/>
              </a:lnSpc>
              <a:buFontTx/>
              <a:buNone/>
            </a:pPr>
            <a:r>
              <a:rPr lang="en-US" sz="4800" dirty="0">
                <a:solidFill>
                  <a:srgbClr val="00B050"/>
                </a:solidFill>
                <a:latin typeface="Arial" charset="0"/>
                <a:cs typeface="Times New Roman" charset="0"/>
              </a:rPr>
              <a:t>				 									 Respiration</a:t>
            </a:r>
          </a:p>
          <a:p>
            <a:pPr eaLnBrk="1" hangingPunct="1">
              <a:lnSpc>
                <a:spcPct val="90000"/>
              </a:lnSpc>
              <a:buFontTx/>
              <a:buNone/>
            </a:pPr>
            <a:r>
              <a:rPr lang="en-US" sz="4800" i="1" dirty="0">
                <a:solidFill>
                  <a:srgbClr val="00B050"/>
                </a:solidFill>
                <a:latin typeface="Arial" charset="0"/>
                <a:cs typeface="Times New Roman" charset="0"/>
              </a:rPr>
              <a:t>Up-close</a:t>
            </a:r>
            <a:r>
              <a:rPr lang="en-US" sz="4800" dirty="0">
                <a:solidFill>
                  <a:srgbClr val="00B050"/>
                </a:solidFill>
                <a:latin typeface="Arial" charset="0"/>
                <a:cs typeface="Times New Roman" charset="0"/>
              </a:rPr>
              <a:t>                   Pupil dilation</a:t>
            </a:r>
          </a:p>
          <a:p>
            <a:pPr eaLnBrk="1" hangingPunct="1">
              <a:lnSpc>
                <a:spcPct val="90000"/>
              </a:lnSpc>
              <a:buFontTx/>
              <a:buNone/>
            </a:pPr>
            <a:r>
              <a:rPr lang="en-US" sz="4800" i="1" dirty="0">
                <a:solidFill>
                  <a:srgbClr val="00B050"/>
                </a:solidFill>
                <a:latin typeface="Arial" charset="0"/>
                <a:cs typeface="Times New Roman" charset="0"/>
              </a:rPr>
              <a:t>Sensing:</a:t>
            </a:r>
            <a:r>
              <a:rPr lang="en-US" sz="4800" dirty="0">
                <a:solidFill>
                  <a:srgbClr val="00B050"/>
                </a:solidFill>
                <a:latin typeface="Arial" charset="0"/>
                <a:cs typeface="Times New Roman" charset="0"/>
              </a:rPr>
              <a:t> 		  				   Skin conductance</a:t>
            </a:r>
          </a:p>
          <a:p>
            <a:pPr eaLnBrk="1" hangingPunct="1">
              <a:lnSpc>
                <a:spcPct val="90000"/>
              </a:lnSpc>
              <a:buFontTx/>
              <a:buNone/>
            </a:pPr>
            <a:r>
              <a:rPr lang="en-US" sz="4800" dirty="0">
                <a:solidFill>
                  <a:srgbClr val="00B050"/>
                </a:solidFill>
                <a:latin typeface="Arial" charset="0"/>
                <a:cs typeface="Times New Roman" charset="0"/>
              </a:rPr>
              <a:t>				 									 ECG, EEG, Blood pressure</a:t>
            </a:r>
          </a:p>
          <a:p>
            <a:pPr eaLnBrk="1" hangingPunct="1">
              <a:lnSpc>
                <a:spcPct val="90000"/>
              </a:lnSpc>
              <a:buFontTx/>
              <a:buNone/>
            </a:pPr>
            <a:endParaRPr lang="en-US" sz="4800" dirty="0">
              <a:solidFill>
                <a:srgbClr val="0000CC"/>
              </a:solidFill>
              <a:latin typeface="Arial" charset="0"/>
              <a:cs typeface="Times New Roman" charset="0"/>
            </a:endParaRPr>
          </a:p>
          <a:p>
            <a:pPr eaLnBrk="1" hangingPunct="1">
              <a:lnSpc>
                <a:spcPct val="90000"/>
              </a:lnSpc>
              <a:buFontTx/>
              <a:buNone/>
            </a:pPr>
            <a:r>
              <a:rPr lang="en-US" sz="4800" i="1" dirty="0">
                <a:solidFill>
                  <a:srgbClr val="F6A70A"/>
                </a:solidFill>
                <a:latin typeface="Arial" charset="0"/>
                <a:cs typeface="Times New Roman" charset="0"/>
              </a:rPr>
              <a:t>Internal</a:t>
            </a:r>
            <a:r>
              <a:rPr lang="en-US" sz="4800" dirty="0">
                <a:solidFill>
                  <a:srgbClr val="F6A70A"/>
                </a:solidFill>
                <a:latin typeface="Arial" charset="0"/>
                <a:cs typeface="Times New Roman" charset="0"/>
              </a:rPr>
              <a:t>                      Hormones</a:t>
            </a:r>
          </a:p>
          <a:p>
            <a:pPr eaLnBrk="1" hangingPunct="1">
              <a:lnSpc>
                <a:spcPct val="90000"/>
              </a:lnSpc>
              <a:buFontTx/>
              <a:buNone/>
            </a:pPr>
            <a:r>
              <a:rPr lang="en-US" sz="4800" i="1" dirty="0">
                <a:solidFill>
                  <a:srgbClr val="F6A70A"/>
                </a:solidFill>
                <a:latin typeface="Arial" charset="0"/>
                <a:cs typeface="Times New Roman" charset="0"/>
              </a:rPr>
              <a:t>Sensing:</a:t>
            </a:r>
            <a:r>
              <a:rPr lang="en-US" sz="4800" dirty="0">
                <a:solidFill>
                  <a:srgbClr val="F6A70A"/>
                </a:solidFill>
                <a:latin typeface="Arial" charset="0"/>
                <a:cs typeface="Times New Roman" charset="0"/>
              </a:rPr>
              <a:t>                    Neurotransmitters</a:t>
            </a:r>
          </a:p>
        </p:txBody>
      </p:sp>
    </p:spTree>
    <p:extLst>
      <p:ext uri="{BB962C8B-B14F-4D97-AF65-F5344CB8AC3E}">
        <p14:creationId xmlns:p14="http://schemas.microsoft.com/office/powerpoint/2010/main" val="397595418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2012829" y="762000"/>
            <a:ext cx="18828589" cy="1676400"/>
          </a:xfrm>
        </p:spPr>
        <p:txBody>
          <a:bodyPr/>
          <a:lstStyle/>
          <a:p>
            <a:pPr eaLnBrk="1" hangingPunct="1"/>
            <a:r>
              <a:rPr lang="en-US" sz="5600" dirty="0">
                <a:latin typeface="Arial" charset="0"/>
                <a:cs typeface="Times New Roman" charset="0"/>
              </a:rPr>
              <a:t>Emotions give rise to changes in state that can be sensed:</a:t>
            </a:r>
          </a:p>
        </p:txBody>
      </p:sp>
      <p:sp>
        <p:nvSpPr>
          <p:cNvPr id="90114" name="Rectangle 3"/>
          <p:cNvSpPr>
            <a:spLocks noGrp="1" noChangeArrowheads="1"/>
          </p:cNvSpPr>
          <p:nvPr>
            <p:ph type="body" sz="half" idx="2"/>
          </p:nvPr>
        </p:nvSpPr>
        <p:spPr>
          <a:xfrm>
            <a:off x="4191000" y="2409825"/>
            <a:ext cx="16611600" cy="9734550"/>
          </a:xfrm>
        </p:spPr>
        <p:txBody>
          <a:bodyPr/>
          <a:lstStyle/>
          <a:p>
            <a:pPr eaLnBrk="1" hangingPunct="1">
              <a:lnSpc>
                <a:spcPct val="90000"/>
              </a:lnSpc>
              <a:buFontTx/>
              <a:buNone/>
            </a:pPr>
            <a:r>
              <a:rPr lang="en-US" sz="4800" i="1" dirty="0">
                <a:solidFill>
                  <a:schemeClr val="accent1"/>
                </a:solidFill>
                <a:latin typeface="Arial" charset="0"/>
                <a:cs typeface="Times New Roman" charset="0"/>
              </a:rPr>
              <a:t>Distance</a:t>
            </a:r>
            <a:r>
              <a:rPr lang="en-US" sz="4800" dirty="0">
                <a:solidFill>
                  <a:schemeClr val="accent1"/>
                </a:solidFill>
                <a:latin typeface="Arial" charset="0"/>
                <a:cs typeface="Times New Roman" charset="0"/>
              </a:rPr>
              <a:t>                   Face, voice</a:t>
            </a:r>
          </a:p>
          <a:p>
            <a:pPr eaLnBrk="1" hangingPunct="1">
              <a:lnSpc>
                <a:spcPct val="90000"/>
              </a:lnSpc>
              <a:buFontTx/>
              <a:buNone/>
            </a:pPr>
            <a:r>
              <a:rPr lang="en-US" sz="4800" i="1" dirty="0">
                <a:solidFill>
                  <a:schemeClr val="accent1"/>
                </a:solidFill>
                <a:latin typeface="Arial" charset="0"/>
                <a:cs typeface="Times New Roman" charset="0"/>
              </a:rPr>
              <a:t>Sensing:</a:t>
            </a:r>
            <a:r>
              <a:rPr lang="en-US" sz="4800" dirty="0">
                <a:solidFill>
                  <a:schemeClr val="accent1"/>
                </a:solidFill>
                <a:latin typeface="Arial" charset="0"/>
                <a:cs typeface="Times New Roman" charset="0"/>
              </a:rPr>
              <a:t>                   Posture</a:t>
            </a:r>
          </a:p>
          <a:p>
            <a:pPr eaLnBrk="1" hangingPunct="1">
              <a:lnSpc>
                <a:spcPct val="90000"/>
              </a:lnSpc>
              <a:buFontTx/>
              <a:buNone/>
            </a:pPr>
            <a:r>
              <a:rPr lang="en-US" sz="4800" dirty="0">
                <a:solidFill>
                  <a:schemeClr val="accent1"/>
                </a:solidFill>
                <a:latin typeface="Arial" charset="0"/>
                <a:cs typeface="Times New Roman" charset="0"/>
              </a:rPr>
              <a:t>                                 Gestures, movement, behavior</a:t>
            </a:r>
          </a:p>
          <a:p>
            <a:pPr eaLnBrk="1" hangingPunct="1">
              <a:lnSpc>
                <a:spcPct val="60000"/>
              </a:lnSpc>
              <a:buFontTx/>
              <a:buNone/>
            </a:pPr>
            <a:endParaRPr lang="en-US" sz="4800" dirty="0">
              <a:solidFill>
                <a:srgbClr val="00B050"/>
              </a:solidFill>
              <a:latin typeface="Arial" charset="0"/>
              <a:cs typeface="Times New Roman" charset="0"/>
            </a:endParaRPr>
          </a:p>
          <a:p>
            <a:pPr eaLnBrk="1" hangingPunct="1">
              <a:lnSpc>
                <a:spcPct val="90000"/>
              </a:lnSpc>
              <a:buFontTx/>
              <a:buNone/>
            </a:pPr>
            <a:r>
              <a:rPr lang="en-US" sz="4800" dirty="0">
                <a:solidFill>
                  <a:srgbClr val="00B050"/>
                </a:solidFill>
                <a:latin typeface="Arial" charset="0"/>
                <a:cs typeface="Times New Roman" charset="0"/>
              </a:rPr>
              <a:t>                                 </a:t>
            </a:r>
            <a:r>
              <a:rPr lang="en-US" sz="4800" dirty="0">
                <a:solidFill>
                  <a:srgbClr val="0070C0"/>
                </a:solidFill>
                <a:latin typeface="Arial" charset="0"/>
                <a:cs typeface="Times New Roman" charset="0"/>
              </a:rPr>
              <a:t>Temperature</a:t>
            </a:r>
          </a:p>
          <a:p>
            <a:pPr eaLnBrk="1" hangingPunct="1">
              <a:lnSpc>
                <a:spcPct val="90000"/>
              </a:lnSpc>
              <a:buFontTx/>
              <a:buNone/>
            </a:pPr>
            <a:r>
              <a:rPr lang="en-US" sz="4800" dirty="0">
                <a:solidFill>
                  <a:srgbClr val="0070C0"/>
                </a:solidFill>
                <a:latin typeface="Arial" charset="0"/>
                <a:cs typeface="Times New Roman" charset="0"/>
              </a:rPr>
              <a:t>				 									 Respiration </a:t>
            </a:r>
          </a:p>
          <a:p>
            <a:pPr eaLnBrk="1" hangingPunct="1">
              <a:lnSpc>
                <a:spcPct val="90000"/>
              </a:lnSpc>
              <a:buFontTx/>
              <a:buNone/>
            </a:pPr>
            <a:r>
              <a:rPr lang="en-US" sz="4800" i="1" dirty="0">
                <a:solidFill>
                  <a:srgbClr val="00B050"/>
                </a:solidFill>
                <a:latin typeface="Arial" charset="0"/>
                <a:cs typeface="Times New Roman" charset="0"/>
              </a:rPr>
              <a:t>Up-close</a:t>
            </a:r>
            <a:r>
              <a:rPr lang="en-US" sz="4800" dirty="0">
                <a:solidFill>
                  <a:srgbClr val="0070C0"/>
                </a:solidFill>
                <a:latin typeface="Arial" charset="0"/>
                <a:cs typeface="Times New Roman" charset="0"/>
              </a:rPr>
              <a:t>                   Pupil dilation</a:t>
            </a:r>
          </a:p>
          <a:p>
            <a:pPr eaLnBrk="1" hangingPunct="1">
              <a:lnSpc>
                <a:spcPct val="90000"/>
              </a:lnSpc>
              <a:buFontTx/>
              <a:buNone/>
            </a:pPr>
            <a:r>
              <a:rPr lang="en-US" sz="4800" i="1" dirty="0">
                <a:solidFill>
                  <a:srgbClr val="00B050"/>
                </a:solidFill>
                <a:latin typeface="Arial" charset="0"/>
                <a:cs typeface="Times New Roman" charset="0"/>
              </a:rPr>
              <a:t>Sensing:</a:t>
            </a:r>
            <a:r>
              <a:rPr lang="en-US" sz="4800" dirty="0">
                <a:solidFill>
                  <a:srgbClr val="00B050"/>
                </a:solidFill>
                <a:latin typeface="Arial" charset="0"/>
                <a:cs typeface="Times New Roman" charset="0"/>
              </a:rPr>
              <a:t> 		  				   Skin conductance</a:t>
            </a:r>
          </a:p>
          <a:p>
            <a:pPr eaLnBrk="1" hangingPunct="1">
              <a:lnSpc>
                <a:spcPct val="90000"/>
              </a:lnSpc>
              <a:buFontTx/>
              <a:buNone/>
            </a:pPr>
            <a:r>
              <a:rPr lang="en-US" sz="4800" dirty="0">
                <a:solidFill>
                  <a:srgbClr val="00B050"/>
                </a:solidFill>
                <a:latin typeface="Arial" charset="0"/>
                <a:cs typeface="Times New Roman" charset="0"/>
              </a:rPr>
              <a:t>				 									 ECG, EEG, Blood pressure, </a:t>
            </a:r>
            <a:r>
              <a:rPr lang="en-US" sz="4800" dirty="0">
                <a:solidFill>
                  <a:srgbClr val="0070C0"/>
                </a:solidFill>
                <a:latin typeface="Arial" charset="0"/>
                <a:cs typeface="Times New Roman" charset="0"/>
              </a:rPr>
              <a:t>Heart Rate</a:t>
            </a:r>
          </a:p>
          <a:p>
            <a:pPr eaLnBrk="1" hangingPunct="1">
              <a:lnSpc>
                <a:spcPct val="90000"/>
              </a:lnSpc>
              <a:buFontTx/>
              <a:buNone/>
            </a:pPr>
            <a:endParaRPr lang="en-US" sz="4800" dirty="0">
              <a:solidFill>
                <a:srgbClr val="0000CC"/>
              </a:solidFill>
              <a:latin typeface="Arial" charset="0"/>
              <a:cs typeface="Times New Roman" charset="0"/>
            </a:endParaRPr>
          </a:p>
          <a:p>
            <a:pPr eaLnBrk="1" hangingPunct="1">
              <a:lnSpc>
                <a:spcPct val="90000"/>
              </a:lnSpc>
              <a:buFontTx/>
              <a:buNone/>
            </a:pPr>
            <a:r>
              <a:rPr lang="en-US" sz="4800" i="1" dirty="0">
                <a:solidFill>
                  <a:srgbClr val="F6A70A"/>
                </a:solidFill>
                <a:latin typeface="Arial" charset="0"/>
                <a:cs typeface="Times New Roman" charset="0"/>
              </a:rPr>
              <a:t>Internal</a:t>
            </a:r>
            <a:r>
              <a:rPr lang="en-US" sz="4800" dirty="0">
                <a:solidFill>
                  <a:srgbClr val="F6A70A"/>
                </a:solidFill>
                <a:latin typeface="Arial" charset="0"/>
                <a:cs typeface="Times New Roman" charset="0"/>
              </a:rPr>
              <a:t>                      Hormones</a:t>
            </a:r>
          </a:p>
          <a:p>
            <a:pPr eaLnBrk="1" hangingPunct="1">
              <a:lnSpc>
                <a:spcPct val="90000"/>
              </a:lnSpc>
              <a:buFontTx/>
              <a:buNone/>
            </a:pPr>
            <a:r>
              <a:rPr lang="en-US" sz="4800" i="1" dirty="0">
                <a:solidFill>
                  <a:srgbClr val="F6A70A"/>
                </a:solidFill>
                <a:latin typeface="Arial" charset="0"/>
                <a:cs typeface="Times New Roman" charset="0"/>
              </a:rPr>
              <a:t>Sensing:</a:t>
            </a:r>
            <a:r>
              <a:rPr lang="en-US" sz="4800" dirty="0">
                <a:solidFill>
                  <a:srgbClr val="F6A70A"/>
                </a:solidFill>
                <a:latin typeface="Arial" charset="0"/>
                <a:cs typeface="Times New Roman" charset="0"/>
              </a:rPr>
              <a:t>                    Neurotransmitters</a:t>
            </a:r>
          </a:p>
        </p:txBody>
      </p:sp>
    </p:spTree>
    <p:extLst>
      <p:ext uri="{BB962C8B-B14F-4D97-AF65-F5344CB8AC3E}">
        <p14:creationId xmlns:p14="http://schemas.microsoft.com/office/powerpoint/2010/main" val="263179285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3" descr="Screen shot 2011-05-20 at 2.32.20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488338"/>
            <a:ext cx="12843933" cy="8115300"/>
          </a:xfrm>
          <a:prstGeom prst="rect">
            <a:avLst/>
          </a:prstGeom>
          <a:noFill/>
          <a:ln>
            <a:noFill/>
          </a:ln>
          <a:effectLst>
            <a:softEdge rad="2921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5" name="Picture 4" descr="groden-01">
            <a:hlinkClick r:id="rId6" action="ppaction://hlinkfile"/>
          </p:cNvPr>
          <p:cNvPicPr>
            <a:picLocks noChangeAspect="1" noChangeArrowheads="1"/>
          </p:cNvPicPr>
          <p:nvPr/>
        </p:nvPicPr>
        <p:blipFill>
          <a:blip r:embed="rId7">
            <a:extLst>
              <a:ext uri="{28A0092B-C50C-407E-A947-70E740481C1C}">
                <a14:useLocalDpi xmlns:a14="http://schemas.microsoft.com/office/drawing/2010/main" val="0"/>
              </a:ext>
            </a:extLst>
          </a:blip>
          <a:srcRect l="28334" t="26666" r="38333" b="26666"/>
          <a:stretch>
            <a:fillRect/>
          </a:stretch>
        </p:blipFill>
        <p:spPr bwMode="auto">
          <a:xfrm>
            <a:off x="0" y="0"/>
            <a:ext cx="6529110" cy="5399324"/>
          </a:xfrm>
          <a:prstGeom prst="rect">
            <a:avLst/>
          </a:prstGeom>
          <a:noFill/>
          <a:ln>
            <a:noFill/>
          </a:ln>
          <a:effectLst>
            <a:softEdge rad="2921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ASD-boy-teaches-mom-facial-ex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256000" y="5821680"/>
            <a:ext cx="8128000" cy="6096000"/>
          </a:xfrm>
          <a:prstGeom prst="rect">
            <a:avLst/>
          </a:prstGeom>
        </p:spPr>
      </p:pic>
    </p:spTree>
    <p:extLst>
      <p:ext uri="{BB962C8B-B14F-4D97-AF65-F5344CB8AC3E}">
        <p14:creationId xmlns:p14="http://schemas.microsoft.com/office/powerpoint/2010/main" val="288391382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267200" y="914400"/>
            <a:ext cx="15544800" cy="2286000"/>
          </a:xfrm>
        </p:spPr>
        <p:txBody>
          <a:bodyPr vert="horz" lIns="182878" tIns="91438" rIns="182878" bIns="91438" rtlCol="0" anchor="ctr">
            <a:normAutofit fontScale="90000"/>
          </a:bodyPr>
          <a:lstStyle/>
          <a:p>
            <a:pPr eaLnBrk="1" hangingPunct="1"/>
            <a:r>
              <a:rPr lang="en-US" sz="5624" dirty="0"/>
              <a:t>Some people see greater detail in space and time.  Many tell us it is extremely hard to process facial expressions. </a:t>
            </a:r>
            <a:endParaRPr lang="en-US" dirty="0"/>
          </a:p>
        </p:txBody>
      </p:sp>
      <p:sp>
        <p:nvSpPr>
          <p:cNvPr id="111619" name="Rectangle 3"/>
          <p:cNvSpPr>
            <a:spLocks noGrp="1" noChangeArrowheads="1"/>
          </p:cNvSpPr>
          <p:nvPr>
            <p:ph type="body" idx="1"/>
          </p:nvPr>
        </p:nvSpPr>
        <p:spPr>
          <a:xfrm>
            <a:off x="11277600" y="5181600"/>
            <a:ext cx="8991600" cy="8229600"/>
          </a:xfrm>
        </p:spPr>
        <p:txBody>
          <a:bodyPr vert="horz" lIns="182878" tIns="91438" rIns="182878" bIns="91438" rtlCol="0">
            <a:normAutofit/>
          </a:bodyPr>
          <a:lstStyle/>
          <a:p>
            <a:pPr eaLnBrk="1" hangingPunct="1">
              <a:lnSpc>
                <a:spcPct val="90000"/>
              </a:lnSpc>
              <a:buFontTx/>
              <a:buNone/>
            </a:pPr>
            <a:r>
              <a:rPr lang="en-US" dirty="0"/>
              <a:t>	</a:t>
            </a:r>
            <a:r>
              <a:rPr lang="en-US" i="1" dirty="0"/>
              <a:t>“Faces are like waves, different every moment.  Could you remember a particular wave you saw in the ocean?” </a:t>
            </a:r>
          </a:p>
          <a:p>
            <a:pPr eaLnBrk="1" hangingPunct="1">
              <a:lnSpc>
                <a:spcPct val="90000"/>
              </a:lnSpc>
              <a:buFontTx/>
              <a:buNone/>
            </a:pPr>
            <a:r>
              <a:rPr lang="en-US" i="1" dirty="0"/>
              <a:t>	</a:t>
            </a:r>
          </a:p>
          <a:p>
            <a:pPr eaLnBrk="1" hangingPunct="1">
              <a:lnSpc>
                <a:spcPct val="90000"/>
              </a:lnSpc>
              <a:buFontTx/>
              <a:buNone/>
            </a:pPr>
            <a:r>
              <a:rPr lang="en-US" i="1" dirty="0"/>
              <a:t>	-</a:t>
            </a:r>
            <a:r>
              <a:rPr lang="en-US" dirty="0"/>
              <a:t>Tito </a:t>
            </a:r>
            <a:r>
              <a:rPr lang="en-US" dirty="0" err="1"/>
              <a:t>Mukhopadhyay</a:t>
            </a:r>
            <a:endParaRPr lang="en-US" dirty="0"/>
          </a:p>
          <a:p>
            <a:pPr eaLnBrk="1" hangingPunct="1">
              <a:lnSpc>
                <a:spcPct val="90000"/>
              </a:lnSpc>
              <a:buFontTx/>
              <a:buNone/>
            </a:pPr>
            <a:r>
              <a:rPr lang="en-US" sz="4782" dirty="0"/>
              <a:t>	</a:t>
            </a:r>
          </a:p>
        </p:txBody>
      </p:sp>
      <p:pic>
        <p:nvPicPr>
          <p:cNvPr id="111620" name="Picture 4" descr="http://www.arcadepub.com/resources/persons/285.gif"/>
          <p:cNvPicPr>
            <a:picLocks noChangeAspect="1" noChangeArrowheads="1"/>
          </p:cNvPicPr>
          <p:nvPr/>
        </p:nvPicPr>
        <p:blipFill>
          <a:blip r:embed="rId2"/>
          <a:srcRect/>
          <a:stretch>
            <a:fillRect/>
          </a:stretch>
        </p:blipFill>
        <p:spPr bwMode="auto">
          <a:xfrm>
            <a:off x="4419603" y="5334000"/>
            <a:ext cx="6889750" cy="7010400"/>
          </a:xfrm>
          <a:prstGeom prst="rect">
            <a:avLst/>
          </a:prstGeom>
          <a:noFill/>
          <a:ln w="9525">
            <a:noFill/>
            <a:miter lim="800000"/>
            <a:headEnd/>
            <a:tailEnd/>
          </a:ln>
        </p:spPr>
      </p:pic>
    </p:spTree>
    <p:extLst>
      <p:ext uri="{BB962C8B-B14F-4D97-AF65-F5344CB8AC3E}">
        <p14:creationId xmlns:p14="http://schemas.microsoft.com/office/powerpoint/2010/main" val="1864291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267200" y="914400"/>
            <a:ext cx="15544800" cy="2286000"/>
          </a:xfrm>
        </p:spPr>
        <p:txBody>
          <a:bodyPr/>
          <a:lstStyle/>
          <a:p>
            <a:pPr eaLnBrk="1" hangingPunct="1"/>
            <a:r>
              <a:rPr lang="en-US" altLang="x-none" sz="5600" b="1" dirty="0"/>
              <a:t>People on the autism spectrum regularly have to   systemize human social-emotional interactions</a:t>
            </a:r>
          </a:p>
        </p:txBody>
      </p:sp>
      <p:sp>
        <p:nvSpPr>
          <p:cNvPr id="118787" name="Rectangle 3"/>
          <p:cNvSpPr>
            <a:spLocks noGrp="1" noChangeArrowheads="1"/>
          </p:cNvSpPr>
          <p:nvPr>
            <p:ph type="body" idx="1"/>
          </p:nvPr>
        </p:nvSpPr>
        <p:spPr>
          <a:xfrm>
            <a:off x="7737230" y="4301404"/>
            <a:ext cx="14329528" cy="8229600"/>
          </a:xfrm>
        </p:spPr>
        <p:txBody>
          <a:bodyPr/>
          <a:lstStyle/>
          <a:p>
            <a:pPr eaLnBrk="1" hangingPunct="1">
              <a:lnSpc>
                <a:spcPct val="90000"/>
              </a:lnSpc>
              <a:buFontTx/>
              <a:buNone/>
            </a:pPr>
            <a:r>
              <a:rPr lang="en-US" altLang="x-none" sz="4800" dirty="0">
                <a:solidFill>
                  <a:schemeClr val="tx2"/>
                </a:solidFill>
              </a:rPr>
              <a:t>She [Temple Grandin] said that she could understand “simple, strong, universal” emotions but was stumped by more complex emotions and the games people play.  </a:t>
            </a:r>
          </a:p>
          <a:p>
            <a:pPr eaLnBrk="1" hangingPunct="1">
              <a:lnSpc>
                <a:spcPct val="90000"/>
              </a:lnSpc>
              <a:buFontTx/>
              <a:buNone/>
            </a:pPr>
            <a:endParaRPr lang="en-US" altLang="x-none" sz="4800" dirty="0">
              <a:solidFill>
                <a:schemeClr val="tx2"/>
              </a:solidFill>
            </a:endParaRPr>
          </a:p>
          <a:p>
            <a:pPr eaLnBrk="1" hangingPunct="1">
              <a:lnSpc>
                <a:spcPct val="90000"/>
              </a:lnSpc>
              <a:buFontTx/>
              <a:buNone/>
            </a:pPr>
            <a:r>
              <a:rPr lang="en-US" altLang="x-none" sz="4800" dirty="0">
                <a:solidFill>
                  <a:schemeClr val="tx2"/>
                </a:solidFill>
              </a:rPr>
              <a:t>“Much of the time, “ she said, “I feel like an anthropologist on Mars.” ..</a:t>
            </a:r>
          </a:p>
          <a:p>
            <a:pPr eaLnBrk="1" hangingPunct="1">
              <a:lnSpc>
                <a:spcPct val="90000"/>
              </a:lnSpc>
              <a:buFontTx/>
              <a:buNone/>
            </a:pPr>
            <a:r>
              <a:rPr lang="en-US" altLang="x-none" sz="4800" dirty="0">
                <a:solidFill>
                  <a:schemeClr val="tx2"/>
                </a:solidFill>
              </a:rPr>
              <a:t> </a:t>
            </a:r>
          </a:p>
          <a:p>
            <a:pPr eaLnBrk="1" hangingPunct="1">
              <a:lnSpc>
                <a:spcPct val="90000"/>
              </a:lnSpc>
              <a:buFontTx/>
              <a:buNone/>
            </a:pPr>
            <a:r>
              <a:rPr lang="en-US" altLang="x-none" sz="4800" dirty="0">
                <a:solidFill>
                  <a:schemeClr val="tx2"/>
                </a:solidFill>
              </a:rPr>
              <a:t>“She has instead </a:t>
            </a:r>
            <a:r>
              <a:rPr lang="en-US" altLang="x-none" sz="4800" dirty="0">
                <a:solidFill>
                  <a:srgbClr val="FF0000"/>
                </a:solidFill>
              </a:rPr>
              <a:t>to “compute” others’ intentions and states of mind, to try to make algorithmic, explicit</a:t>
            </a:r>
            <a:r>
              <a:rPr lang="en-US" altLang="x-none" sz="4800" dirty="0">
                <a:solidFill>
                  <a:schemeClr val="tx2"/>
                </a:solidFill>
              </a:rPr>
              <a:t>, what for the rest of us is second nature.”</a:t>
            </a:r>
            <a:r>
              <a:rPr lang="en-US" altLang="x-none" sz="4000" i="1" dirty="0">
                <a:solidFill>
                  <a:schemeClr val="tx2"/>
                </a:solidFill>
              </a:rPr>
              <a:t>  </a:t>
            </a:r>
          </a:p>
          <a:p>
            <a:pPr eaLnBrk="1" hangingPunct="1">
              <a:lnSpc>
                <a:spcPct val="90000"/>
              </a:lnSpc>
              <a:buFontTx/>
              <a:buNone/>
            </a:pPr>
            <a:endParaRPr lang="en-US" altLang="x-none" sz="4000" i="1" dirty="0">
              <a:solidFill>
                <a:schemeClr val="tx2"/>
              </a:solidFill>
            </a:endParaRPr>
          </a:p>
          <a:p>
            <a:pPr eaLnBrk="1" hangingPunct="1">
              <a:lnSpc>
                <a:spcPct val="90000"/>
              </a:lnSpc>
              <a:buFontTx/>
              <a:buNone/>
            </a:pPr>
            <a:endParaRPr lang="en-US" altLang="x-none" sz="4000" i="1" dirty="0">
              <a:solidFill>
                <a:schemeClr val="tx2"/>
              </a:solidFill>
            </a:endParaRPr>
          </a:p>
          <a:p>
            <a:pPr eaLnBrk="1" hangingPunct="1">
              <a:lnSpc>
                <a:spcPct val="90000"/>
              </a:lnSpc>
              <a:buFontTx/>
              <a:buNone/>
            </a:pPr>
            <a:r>
              <a:rPr lang="en-US" altLang="x-none" sz="4000" i="1" dirty="0">
                <a:solidFill>
                  <a:schemeClr val="tx2"/>
                </a:solidFill>
              </a:rPr>
              <a:t>Interview with Temple Grandin, by Oliver Sacks</a:t>
            </a:r>
          </a:p>
          <a:p>
            <a:pPr lvl="1" eaLnBrk="1" hangingPunct="1">
              <a:lnSpc>
                <a:spcPct val="90000"/>
              </a:lnSpc>
              <a:buFontTx/>
              <a:buNone/>
            </a:pPr>
            <a:endParaRPr lang="en-US" altLang="x-none" sz="3600" i="1" dirty="0">
              <a:solidFill>
                <a:schemeClr val="tx2"/>
              </a:solidFill>
            </a:endParaRPr>
          </a:p>
        </p:txBody>
      </p:sp>
      <p:pic>
        <p:nvPicPr>
          <p:cNvPr id="118788" name="Picture 4" descr="reporter_4"/>
          <p:cNvPicPr>
            <a:picLocks noChangeAspect="1" noChangeArrowheads="1"/>
          </p:cNvPicPr>
          <p:nvPr/>
        </p:nvPicPr>
        <p:blipFill>
          <a:blip r:embed="rId2">
            <a:extLst>
              <a:ext uri="{28A0092B-C50C-407E-A947-70E740481C1C}">
                <a14:useLocalDpi xmlns:a14="http://schemas.microsoft.com/office/drawing/2010/main" val="0"/>
              </a:ext>
            </a:extLst>
          </a:blip>
          <a:srcRect b="18927"/>
          <a:stretch>
            <a:fillRect/>
          </a:stretch>
        </p:blipFill>
        <p:spPr bwMode="auto">
          <a:xfrm>
            <a:off x="857657" y="4267865"/>
            <a:ext cx="5806912" cy="746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8898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na@Affectiva-20"/>
          <p:cNvPicPr>
            <a:picLocks noGrp="1" noChangeAspect="1"/>
          </p:cNvPicPr>
          <p:nvPr isPhoto="1"/>
        </p:nvPicPr>
        <p:blipFill>
          <a:blip r:embed="rId3">
            <a:lum/>
            <a:extLst>
              <a:ext uri="{28A0092B-C50C-407E-A947-70E740481C1C}">
                <a14:useLocalDpi xmlns:a14="http://schemas.microsoft.com/office/drawing/2010/main"/>
              </a:ext>
            </a:extLst>
          </a:blip>
          <a:stretch>
            <a:fillRect/>
          </a:stretch>
        </p:blipFill>
        <p:spPr>
          <a:xfrm>
            <a:off x="0" y="0"/>
            <a:ext cx="24384000" cy="13716000"/>
          </a:xfrm>
          <a:prstGeom prst="rect">
            <a:avLst/>
          </a:prstGeom>
          <a:noFill/>
          <a:ln>
            <a:noFill/>
          </a:ln>
        </p:spPr>
      </p:pic>
      <p:sp>
        <p:nvSpPr>
          <p:cNvPr id="10" name="Title 10"/>
          <p:cNvSpPr txBox="1">
            <a:spLocks/>
          </p:cNvSpPr>
          <p:nvPr/>
        </p:nvSpPr>
        <p:spPr>
          <a:xfrm>
            <a:off x="1188720" y="9060180"/>
            <a:ext cx="4572000" cy="2159000"/>
          </a:xfrm>
          <a:prstGeom prst="rect">
            <a:avLst/>
          </a:prstGeom>
        </p:spPr>
        <p:txBody>
          <a:bodyPr lIns="91434" tIns="45718" rIns="91434" bIns="45718"/>
          <a:lstStyle>
            <a:lvl1pPr algn="l" defTabSz="1828760" rtl="0" eaLnBrk="1" latinLnBrk="0" hangingPunct="1">
              <a:lnSpc>
                <a:spcPct val="110000"/>
              </a:lnSpc>
              <a:spcBef>
                <a:spcPct val="0"/>
              </a:spcBef>
              <a:buNone/>
              <a:defRPr sz="6000" kern="1200">
                <a:solidFill>
                  <a:schemeClr val="tx1"/>
                </a:solidFill>
                <a:latin typeface="+mn-lt"/>
                <a:ea typeface="+mj-ea"/>
                <a:cs typeface="+mj-cs"/>
              </a:defRPr>
            </a:lvl1pPr>
          </a:lstStyle>
          <a:p>
            <a:pPr>
              <a:lnSpc>
                <a:spcPct val="150000"/>
              </a:lnSpc>
            </a:pPr>
            <a:r>
              <a:rPr lang="pl-PL" sz="4400" i="1" dirty="0">
                <a:solidFill>
                  <a:srgbClr val="FFFFFF"/>
                </a:solidFill>
              </a:rPr>
              <a:t>FREE </a:t>
            </a:r>
            <a:r>
              <a:rPr lang="pl-PL" sz="4400" i="1" dirty="0" err="1">
                <a:solidFill>
                  <a:srgbClr val="FFFFFF"/>
                </a:solidFill>
              </a:rPr>
              <a:t>app</a:t>
            </a:r>
            <a:r>
              <a:rPr lang="pl-PL" sz="4400" i="1" dirty="0">
                <a:solidFill>
                  <a:srgbClr val="FFFFFF"/>
                </a:solidFill>
              </a:rPr>
              <a:t> </a:t>
            </a:r>
          </a:p>
          <a:p>
            <a:pPr>
              <a:lnSpc>
                <a:spcPct val="150000"/>
              </a:lnSpc>
            </a:pPr>
            <a:r>
              <a:rPr lang="pl-PL" sz="4400" b="1" dirty="0" err="1">
                <a:solidFill>
                  <a:srgbClr val="FFFF00"/>
                </a:solidFill>
              </a:rPr>
              <a:t>AffdexMe</a:t>
            </a:r>
            <a:r>
              <a:rPr lang="pl-PL" sz="4400" dirty="0">
                <a:solidFill>
                  <a:srgbClr val="FFFFFF"/>
                </a:solidFill>
              </a:rPr>
              <a:t> </a:t>
            </a:r>
          </a:p>
        </p:txBody>
      </p:sp>
      <p:pic>
        <p:nvPicPr>
          <p:cNvPr id="4" name="Picture 3" descr="Affectiva_Logo_WhiteText_ClearBackground.png"/>
          <p:cNvPicPr>
            <a:picLocks noChangeAspect="1"/>
          </p:cNvPicPr>
          <p:nvPr/>
        </p:nvPicPr>
        <p:blipFill rotWithShape="1">
          <a:blip r:embed="rId4" cstate="print">
            <a:extLst>
              <a:ext uri="{28A0092B-C50C-407E-A947-70E740481C1C}">
                <a14:useLocalDpi xmlns:a14="http://schemas.microsoft.com/office/drawing/2010/main" val="0"/>
              </a:ext>
            </a:extLst>
          </a:blip>
          <a:srcRect l="10875" t="16935" r="12561" b="21774"/>
          <a:stretch/>
        </p:blipFill>
        <p:spPr>
          <a:xfrm>
            <a:off x="19050000" y="5455920"/>
            <a:ext cx="4541520" cy="2696528"/>
          </a:xfrm>
          <a:prstGeom prst="rect">
            <a:avLst/>
          </a:prstGeom>
        </p:spPr>
      </p:pic>
      <p:sp>
        <p:nvSpPr>
          <p:cNvPr id="8" name="Title 1"/>
          <p:cNvSpPr txBox="1">
            <a:spLocks/>
          </p:cNvSpPr>
          <p:nvPr/>
        </p:nvSpPr>
        <p:spPr>
          <a:xfrm>
            <a:off x="19095720" y="8046720"/>
            <a:ext cx="5013960" cy="5943600"/>
          </a:xfrm>
          <a:prstGeom prst="rect">
            <a:avLst/>
          </a:prstGeom>
        </p:spPr>
        <p:txBody>
          <a:bodyPr lIns="91434" tIns="45718" rIns="91434" bIns="45718">
            <a:noAutofit/>
          </a:bodyPr>
          <a:lstStyle>
            <a:lvl1pPr algn="ctr" defTabSz="584200">
              <a:lnSpc>
                <a:spcPct val="110000"/>
              </a:lnSpc>
              <a:defRPr sz="6000">
                <a:solidFill>
                  <a:schemeClr val="tx1"/>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pPr marL="571500" indent="-571500" algn="l">
              <a:lnSpc>
                <a:spcPct val="100000"/>
              </a:lnSpc>
              <a:spcBef>
                <a:spcPts val="2400"/>
              </a:spcBef>
              <a:buFont typeface="Wingdings" charset="2"/>
              <a:buChar char="Ø"/>
            </a:pPr>
            <a:r>
              <a:rPr lang="en-US" sz="4000" dirty="0">
                <a:solidFill>
                  <a:srgbClr val="FFFFFF"/>
                </a:solidFill>
                <a:latin typeface="Helvetica Neue" charset="0"/>
                <a:ea typeface="Helvetica Neue" charset="0"/>
                <a:cs typeface="Helvetica Neue" charset="0"/>
              </a:rPr>
              <a:t>90% accurate on labeling 24 expressions like people do </a:t>
            </a:r>
          </a:p>
          <a:p>
            <a:pPr marL="571500" indent="-571500" algn="l">
              <a:lnSpc>
                <a:spcPct val="100000"/>
              </a:lnSpc>
              <a:spcBef>
                <a:spcPts val="2400"/>
              </a:spcBef>
              <a:buFont typeface="Wingdings" charset="2"/>
              <a:buChar char="Ø"/>
            </a:pPr>
            <a:r>
              <a:rPr lang="en-US" sz="4000" dirty="0">
                <a:solidFill>
                  <a:srgbClr val="FFFFFF"/>
                </a:solidFill>
                <a:latin typeface="Helvetica Neue" charset="0"/>
                <a:ea typeface="Helvetica Neue" charset="0"/>
                <a:cs typeface="Helvetica Neue" charset="0"/>
              </a:rPr>
              <a:t>75 countries </a:t>
            </a:r>
          </a:p>
          <a:p>
            <a:pPr marL="571500" indent="-571500" algn="l">
              <a:lnSpc>
                <a:spcPct val="100000"/>
              </a:lnSpc>
              <a:spcBef>
                <a:spcPts val="2400"/>
              </a:spcBef>
              <a:buFont typeface="Wingdings" charset="2"/>
              <a:buChar char="Ø"/>
            </a:pPr>
            <a:r>
              <a:rPr lang="en-US" sz="4000" dirty="0">
                <a:solidFill>
                  <a:srgbClr val="FFFFFF"/>
                </a:solidFill>
                <a:latin typeface="Helvetica Neue" charset="0"/>
                <a:ea typeface="Helvetica Neue" charset="0"/>
                <a:cs typeface="Helvetica Neue" charset="0"/>
              </a:rPr>
              <a:t>9M faces analyzed</a:t>
            </a:r>
            <a:br>
              <a:rPr lang="en-US" sz="4800" dirty="0">
                <a:solidFill>
                  <a:srgbClr val="FFFFFF"/>
                </a:solidFill>
              </a:rPr>
            </a:br>
            <a:endParaRPr lang="en-US" sz="4800" dirty="0">
              <a:solidFill>
                <a:srgbClr val="FFFFFF"/>
              </a:solidFill>
              <a:latin typeface="Helvetica Neue" charset="0"/>
              <a:ea typeface="Helvetica Neue" charset="0"/>
              <a:cs typeface="Helvetica Neue" charset="0"/>
            </a:endParaRPr>
          </a:p>
        </p:txBody>
      </p:sp>
      <p:sp>
        <p:nvSpPr>
          <p:cNvPr id="12" name="Title 1"/>
          <p:cNvSpPr txBox="1">
            <a:spLocks/>
          </p:cNvSpPr>
          <p:nvPr/>
        </p:nvSpPr>
        <p:spPr>
          <a:xfrm>
            <a:off x="762000" y="304800"/>
            <a:ext cx="16002000" cy="1722120"/>
          </a:xfrm>
          <a:prstGeom prst="rect">
            <a:avLst/>
          </a:prstGeom>
        </p:spPr>
        <p:txBody>
          <a:bodyPr lIns="91434" tIns="45718" rIns="91434" bIns="45718">
            <a:noAutofit/>
          </a:bodyPr>
          <a:lstStyle>
            <a:lvl1pPr algn="ctr" defTabSz="584200">
              <a:lnSpc>
                <a:spcPct val="110000"/>
              </a:lnSpc>
              <a:defRPr sz="6000">
                <a:solidFill>
                  <a:schemeClr val="tx1"/>
                </a:solidFill>
                <a:latin typeface="+mn-lt"/>
                <a:ea typeface="+mn-ea"/>
                <a:cs typeface="+mn-cs"/>
                <a:sym typeface="Helvetica Light"/>
              </a:defRPr>
            </a:lvl1pPr>
            <a:lvl2pPr indent="228600" algn="ctr" defTabSz="584200">
              <a:defRPr sz="11200">
                <a:solidFill>
                  <a:srgbClr val="FFFFFF"/>
                </a:solidFill>
                <a:latin typeface="+mn-lt"/>
                <a:ea typeface="+mn-ea"/>
                <a:cs typeface="+mn-cs"/>
                <a:sym typeface="Helvetica Light"/>
              </a:defRPr>
            </a:lvl2pPr>
            <a:lvl3pPr indent="457200" algn="ctr" defTabSz="584200">
              <a:defRPr sz="11200">
                <a:solidFill>
                  <a:srgbClr val="FFFFFF"/>
                </a:solidFill>
                <a:latin typeface="+mn-lt"/>
                <a:ea typeface="+mn-ea"/>
                <a:cs typeface="+mn-cs"/>
                <a:sym typeface="Helvetica Light"/>
              </a:defRPr>
            </a:lvl3pPr>
            <a:lvl4pPr indent="685800" algn="ctr" defTabSz="584200">
              <a:defRPr sz="11200">
                <a:solidFill>
                  <a:srgbClr val="FFFFFF"/>
                </a:solidFill>
                <a:latin typeface="+mn-lt"/>
                <a:ea typeface="+mn-ea"/>
                <a:cs typeface="+mn-cs"/>
                <a:sym typeface="Helvetica Light"/>
              </a:defRPr>
            </a:lvl4pPr>
            <a:lvl5pPr indent="914400" algn="ctr" defTabSz="584200">
              <a:defRPr sz="11200">
                <a:solidFill>
                  <a:srgbClr val="FFFFFF"/>
                </a:solidFill>
                <a:latin typeface="+mn-lt"/>
                <a:ea typeface="+mn-ea"/>
                <a:cs typeface="+mn-cs"/>
                <a:sym typeface="Helvetica Light"/>
              </a:defRPr>
            </a:lvl5pPr>
            <a:lvl6pPr indent="1143000" algn="ctr" defTabSz="584200">
              <a:defRPr sz="11200">
                <a:solidFill>
                  <a:srgbClr val="FFFFFF"/>
                </a:solidFill>
                <a:latin typeface="+mn-lt"/>
                <a:ea typeface="+mn-ea"/>
                <a:cs typeface="+mn-cs"/>
                <a:sym typeface="Helvetica Light"/>
              </a:defRPr>
            </a:lvl6pPr>
            <a:lvl7pPr indent="1371600" algn="ctr" defTabSz="584200">
              <a:defRPr sz="11200">
                <a:solidFill>
                  <a:srgbClr val="FFFFFF"/>
                </a:solidFill>
                <a:latin typeface="+mn-lt"/>
                <a:ea typeface="+mn-ea"/>
                <a:cs typeface="+mn-cs"/>
                <a:sym typeface="Helvetica Light"/>
              </a:defRPr>
            </a:lvl7pPr>
            <a:lvl8pPr indent="1600200" algn="ctr" defTabSz="584200">
              <a:defRPr sz="11200">
                <a:solidFill>
                  <a:srgbClr val="FFFFFF"/>
                </a:solidFill>
                <a:latin typeface="+mn-lt"/>
                <a:ea typeface="+mn-ea"/>
                <a:cs typeface="+mn-cs"/>
                <a:sym typeface="Helvetica Light"/>
              </a:defRPr>
            </a:lvl8pPr>
            <a:lvl9pPr indent="1828800" algn="ctr" defTabSz="584200">
              <a:defRPr sz="11200">
                <a:solidFill>
                  <a:srgbClr val="FFFFFF"/>
                </a:solidFill>
                <a:latin typeface="+mn-lt"/>
                <a:ea typeface="+mn-ea"/>
                <a:cs typeface="+mn-cs"/>
                <a:sym typeface="Helvetica Light"/>
              </a:defRPr>
            </a:lvl9pPr>
          </a:lstStyle>
          <a:p>
            <a:pPr algn="l"/>
            <a:r>
              <a:rPr lang="en-US" sz="5400" dirty="0">
                <a:solidFill>
                  <a:srgbClr val="FFFFFF"/>
                </a:solidFill>
                <a:latin typeface="Helvetica Neue" charset="0"/>
                <a:ea typeface="Helvetica Neue" charset="0"/>
                <a:cs typeface="Helvetica Neue" charset="0"/>
              </a:rPr>
              <a:t>Interactive real-time </a:t>
            </a:r>
            <a:r>
              <a:rPr lang="en-US" sz="5400">
                <a:solidFill>
                  <a:srgbClr val="FFFFFF"/>
                </a:solidFill>
                <a:latin typeface="Helvetica Neue" charset="0"/>
                <a:ea typeface="Helvetica Neue" charset="0"/>
                <a:cs typeface="Helvetica Neue" charset="0"/>
              </a:rPr>
              <a:t>facial expression </a:t>
            </a:r>
            <a:r>
              <a:rPr lang="en-US" sz="5400" dirty="0">
                <a:solidFill>
                  <a:srgbClr val="FFFFFF"/>
                </a:solidFill>
                <a:latin typeface="Helvetica Neue" charset="0"/>
                <a:ea typeface="Helvetica Neue" charset="0"/>
                <a:cs typeface="Helvetica Neue" charset="0"/>
              </a:rPr>
              <a:t>recognition</a:t>
            </a:r>
            <a:br>
              <a:rPr lang="en-US" sz="5400" dirty="0">
                <a:solidFill>
                  <a:srgbClr val="FFFFFF"/>
                </a:solidFill>
                <a:latin typeface="Helvetica Neue" charset="0"/>
                <a:ea typeface="Helvetica Neue" charset="0"/>
                <a:cs typeface="Helvetica Neue" charset="0"/>
              </a:rPr>
            </a:br>
            <a:endParaRPr lang="en-US" sz="4800" dirty="0">
              <a:solidFill>
                <a:srgbClr val="FFFFFF"/>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226271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731520" y="12225656"/>
            <a:ext cx="22640544" cy="2286000"/>
          </a:xfrm>
        </p:spPr>
        <p:txBody>
          <a:bodyPr/>
          <a:lstStyle/>
          <a:p>
            <a:r>
              <a:rPr lang="en-US" sz="6600" dirty="0">
                <a:latin typeface="Arial" charset="0"/>
                <a:cs typeface="Times New Roman" charset="0"/>
              </a:rPr>
              <a:t>Real-time on your tablet or smartphone</a:t>
            </a:r>
          </a:p>
        </p:txBody>
      </p:sp>
      <p:sp>
        <p:nvSpPr>
          <p:cNvPr id="96258" name="Rectangle 3"/>
          <p:cNvSpPr>
            <a:spLocks noChangeArrowheads="1"/>
          </p:cNvSpPr>
          <p:nvPr/>
        </p:nvSpPr>
        <p:spPr bwMode="auto">
          <a:xfrm>
            <a:off x="9877426" y="3771900"/>
            <a:ext cx="18288000" cy="1723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32" tIns="91418" rIns="182832" bIns="91418">
            <a:spAutoFit/>
          </a:bodyPr>
          <a:lstStyle/>
          <a:p>
            <a:endParaRPr lang="en-US" sz="10000"/>
          </a:p>
        </p:txBody>
      </p:sp>
      <p:pic>
        <p:nvPicPr>
          <p:cNvPr id="2" name="Affdex-Emoji.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7487" y="658368"/>
            <a:ext cx="17811577" cy="10518648"/>
          </a:xfrm>
          <a:prstGeom prst="rect">
            <a:avLst/>
          </a:prstGeom>
        </p:spPr>
      </p:pic>
      <p:sp>
        <p:nvSpPr>
          <p:cNvPr id="5" name="Title 10"/>
          <p:cNvSpPr txBox="1">
            <a:spLocks/>
          </p:cNvSpPr>
          <p:nvPr/>
        </p:nvSpPr>
        <p:spPr>
          <a:xfrm>
            <a:off x="634538" y="581198"/>
            <a:ext cx="3494117" cy="2159000"/>
          </a:xfrm>
          <a:prstGeom prst="rect">
            <a:avLst/>
          </a:prstGeom>
        </p:spPr>
        <p:txBody>
          <a:bodyPr lIns="91434" tIns="45718" rIns="91434" bIns="45718"/>
          <a:lstStyle>
            <a:lvl1pPr algn="l" defTabSz="1828760" rtl="0" eaLnBrk="1" latinLnBrk="0" hangingPunct="1">
              <a:lnSpc>
                <a:spcPct val="110000"/>
              </a:lnSpc>
              <a:spcBef>
                <a:spcPct val="0"/>
              </a:spcBef>
              <a:buNone/>
              <a:defRPr sz="6000" kern="1200">
                <a:solidFill>
                  <a:schemeClr val="tx1"/>
                </a:solidFill>
                <a:latin typeface="+mn-lt"/>
                <a:ea typeface="+mj-ea"/>
                <a:cs typeface="+mj-cs"/>
              </a:defRPr>
            </a:lvl1pPr>
          </a:lstStyle>
          <a:p>
            <a:pPr>
              <a:lnSpc>
                <a:spcPct val="100000"/>
              </a:lnSpc>
            </a:pPr>
            <a:r>
              <a:rPr lang="pl-PL" sz="4400" i="1" dirty="0">
                <a:solidFill>
                  <a:schemeClr val="accent1"/>
                </a:solidFill>
              </a:rPr>
              <a:t>FREE </a:t>
            </a:r>
            <a:r>
              <a:rPr lang="pl-PL" sz="4400" i="1" dirty="0" err="1">
                <a:solidFill>
                  <a:schemeClr val="accent1"/>
                </a:solidFill>
              </a:rPr>
              <a:t>app</a:t>
            </a:r>
            <a:r>
              <a:rPr lang="pl-PL" sz="4400" i="1" dirty="0">
                <a:solidFill>
                  <a:schemeClr val="accent1"/>
                </a:solidFill>
              </a:rPr>
              <a:t> </a:t>
            </a:r>
          </a:p>
          <a:p>
            <a:pPr>
              <a:lnSpc>
                <a:spcPct val="100000"/>
              </a:lnSpc>
            </a:pPr>
            <a:r>
              <a:rPr lang="pl-PL" sz="4400" b="1" dirty="0" err="1">
                <a:solidFill>
                  <a:schemeClr val="accent1"/>
                </a:solidFill>
              </a:rPr>
              <a:t>AffdexMe</a:t>
            </a:r>
            <a:r>
              <a:rPr lang="pl-PL" sz="4400" dirty="0">
                <a:solidFill>
                  <a:schemeClr val="accent1"/>
                </a:solidFill>
              </a:rPr>
              <a:t> </a:t>
            </a:r>
          </a:p>
        </p:txBody>
      </p:sp>
    </p:spTree>
    <p:extLst>
      <p:ext uri="{BB962C8B-B14F-4D97-AF65-F5344CB8AC3E}">
        <p14:creationId xmlns:p14="http://schemas.microsoft.com/office/powerpoint/2010/main" val="25638970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731520" y="12225656"/>
            <a:ext cx="22640544" cy="2286000"/>
          </a:xfrm>
        </p:spPr>
        <p:txBody>
          <a:bodyPr/>
          <a:lstStyle/>
          <a:p>
            <a:r>
              <a:rPr lang="en-US" sz="6600" dirty="0">
                <a:latin typeface="Arial" charset="0"/>
                <a:cs typeface="Times New Roman" charset="0"/>
              </a:rPr>
              <a:t>Real-time on your browser</a:t>
            </a:r>
          </a:p>
        </p:txBody>
      </p:sp>
      <p:sp>
        <p:nvSpPr>
          <p:cNvPr id="96258" name="Rectangle 3"/>
          <p:cNvSpPr>
            <a:spLocks noChangeArrowheads="1"/>
          </p:cNvSpPr>
          <p:nvPr/>
        </p:nvSpPr>
        <p:spPr bwMode="auto">
          <a:xfrm>
            <a:off x="9877426" y="3771900"/>
            <a:ext cx="18288000" cy="1723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32" tIns="91418" rIns="182832" bIns="91418">
            <a:spAutoFit/>
          </a:bodyPr>
          <a:lstStyle/>
          <a:p>
            <a:endParaRPr lang="en-US" sz="10000"/>
          </a:p>
        </p:txBody>
      </p:sp>
      <p:sp>
        <p:nvSpPr>
          <p:cNvPr id="5" name="Title 10"/>
          <p:cNvSpPr txBox="1">
            <a:spLocks/>
          </p:cNvSpPr>
          <p:nvPr/>
        </p:nvSpPr>
        <p:spPr>
          <a:xfrm>
            <a:off x="634538" y="581197"/>
            <a:ext cx="17829308" cy="3516017"/>
          </a:xfrm>
          <a:prstGeom prst="rect">
            <a:avLst/>
          </a:prstGeom>
        </p:spPr>
        <p:txBody>
          <a:bodyPr lIns="91434" tIns="45718" rIns="91434" bIns="45718"/>
          <a:lstStyle>
            <a:lvl1pPr algn="l" defTabSz="1828760" rtl="0" eaLnBrk="1" latinLnBrk="0" hangingPunct="1">
              <a:lnSpc>
                <a:spcPct val="110000"/>
              </a:lnSpc>
              <a:spcBef>
                <a:spcPct val="0"/>
              </a:spcBef>
              <a:buNone/>
              <a:defRPr sz="6000" kern="1200">
                <a:solidFill>
                  <a:schemeClr val="tx1"/>
                </a:solidFill>
                <a:latin typeface="+mn-lt"/>
                <a:ea typeface="+mj-ea"/>
                <a:cs typeface="+mj-cs"/>
              </a:defRPr>
            </a:lvl1pPr>
          </a:lstStyle>
          <a:p>
            <a:pPr>
              <a:lnSpc>
                <a:spcPct val="100000"/>
              </a:lnSpc>
            </a:pPr>
            <a:r>
              <a:rPr lang="pl-PL" sz="4400" dirty="0" err="1">
                <a:solidFill>
                  <a:schemeClr val="accent1"/>
                </a:solidFill>
              </a:rPr>
              <a:t>Try</a:t>
            </a:r>
            <a:r>
              <a:rPr lang="pl-PL" sz="4400" dirty="0">
                <a:solidFill>
                  <a:schemeClr val="accent1"/>
                </a:solidFill>
              </a:rPr>
              <a:t> </a:t>
            </a:r>
            <a:r>
              <a:rPr lang="pl-PL" sz="4400" dirty="0" err="1">
                <a:solidFill>
                  <a:schemeClr val="accent1"/>
                </a:solidFill>
              </a:rPr>
              <a:t>this</a:t>
            </a:r>
            <a:r>
              <a:rPr lang="pl-PL" sz="4400" dirty="0">
                <a:solidFill>
                  <a:schemeClr val="accent1"/>
                </a:solidFill>
              </a:rPr>
              <a:t> one … and </a:t>
            </a:r>
            <a:r>
              <a:rPr lang="pl-PL" sz="4400" dirty="0" err="1">
                <a:solidFill>
                  <a:schemeClr val="accent1"/>
                </a:solidFill>
              </a:rPr>
              <a:t>feel</a:t>
            </a:r>
            <a:r>
              <a:rPr lang="pl-PL" sz="4400" dirty="0">
                <a:solidFill>
                  <a:schemeClr val="accent1"/>
                </a:solidFill>
              </a:rPr>
              <a:t> </a:t>
            </a:r>
            <a:r>
              <a:rPr lang="pl-PL" sz="4400" dirty="0" err="1">
                <a:solidFill>
                  <a:schemeClr val="accent1"/>
                </a:solidFill>
              </a:rPr>
              <a:t>free</a:t>
            </a:r>
            <a:r>
              <a:rPr lang="pl-PL" sz="4400" dirty="0">
                <a:solidFill>
                  <a:schemeClr val="accent1"/>
                </a:solidFill>
              </a:rPr>
              <a:t> to </a:t>
            </a:r>
            <a:r>
              <a:rPr lang="pl-PL" sz="4400" dirty="0" err="1">
                <a:solidFill>
                  <a:schemeClr val="accent1"/>
                </a:solidFill>
              </a:rPr>
              <a:t>make</a:t>
            </a:r>
            <a:r>
              <a:rPr lang="pl-PL" sz="4400" dirty="0">
                <a:solidFill>
                  <a:schemeClr val="accent1"/>
                </a:solidFill>
              </a:rPr>
              <a:t> </a:t>
            </a:r>
            <a:r>
              <a:rPr lang="pl-PL" sz="4400" dirty="0" err="1">
                <a:solidFill>
                  <a:schemeClr val="accent1"/>
                </a:solidFill>
              </a:rPr>
              <a:t>goofy</a:t>
            </a:r>
            <a:r>
              <a:rPr lang="pl-PL" sz="4400" dirty="0">
                <a:solidFill>
                  <a:schemeClr val="accent1"/>
                </a:solidFill>
              </a:rPr>
              <a:t> </a:t>
            </a:r>
            <a:r>
              <a:rPr lang="pl-PL" sz="4400" dirty="0" err="1">
                <a:solidFill>
                  <a:schemeClr val="accent1"/>
                </a:solidFill>
              </a:rPr>
              <a:t>expressions</a:t>
            </a:r>
            <a:r>
              <a:rPr lang="pl-PL" sz="4400" dirty="0">
                <a:solidFill>
                  <a:schemeClr val="accent1"/>
                </a:solidFill>
              </a:rPr>
              <a:t>:  </a:t>
            </a:r>
          </a:p>
          <a:p>
            <a:pPr>
              <a:lnSpc>
                <a:spcPct val="100000"/>
              </a:lnSpc>
            </a:pPr>
            <a:endParaRPr lang="pl-PL" sz="4400" dirty="0">
              <a:solidFill>
                <a:schemeClr val="accent1"/>
              </a:solidFill>
            </a:endParaRPr>
          </a:p>
          <a:p>
            <a:pPr>
              <a:lnSpc>
                <a:spcPct val="100000"/>
              </a:lnSpc>
            </a:pPr>
            <a:r>
              <a:rPr lang="en-US" dirty="0"/>
              <a:t>https://</a:t>
            </a:r>
            <a:r>
              <a:rPr lang="en-US" dirty="0" err="1"/>
              <a:t>www.morphcast.com</a:t>
            </a:r>
            <a:endParaRPr lang="pl-PL" sz="4400" dirty="0">
              <a:solidFill>
                <a:schemeClr val="accent1"/>
              </a:solidFill>
            </a:endParaRPr>
          </a:p>
        </p:txBody>
      </p:sp>
      <p:pic>
        <p:nvPicPr>
          <p:cNvPr id="4" name="Picture 3">
            <a:extLst>
              <a:ext uri="{FF2B5EF4-FFF2-40B4-BE49-F238E27FC236}">
                <a16:creationId xmlns:a16="http://schemas.microsoft.com/office/drawing/2014/main" id="{4EB4345A-0BF2-1347-B159-5B5A5A9C2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3569" y="4555881"/>
            <a:ext cx="10515600" cy="6819900"/>
          </a:xfrm>
          <a:prstGeom prst="rect">
            <a:avLst/>
          </a:prstGeom>
        </p:spPr>
      </p:pic>
    </p:spTree>
    <p:extLst>
      <p:ext uri="{BB962C8B-B14F-4D97-AF65-F5344CB8AC3E}">
        <p14:creationId xmlns:p14="http://schemas.microsoft.com/office/powerpoint/2010/main" val="337239256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9365B2-6A96-5D42-A8BD-0A59B1A6DD18}"/>
              </a:ext>
            </a:extLst>
          </p:cNvPr>
          <p:cNvSpPr txBox="1"/>
          <p:nvPr/>
        </p:nvSpPr>
        <p:spPr>
          <a:xfrm>
            <a:off x="1441938" y="2215662"/>
            <a:ext cx="21963185" cy="7162217"/>
          </a:xfrm>
          <a:prstGeom prst="rect">
            <a:avLst/>
          </a:prstGeom>
          <a:noFill/>
        </p:spPr>
        <p:txBody>
          <a:bodyPr wrap="square" rtlCol="0">
            <a:spAutoFit/>
          </a:bodyPr>
          <a:lstStyle/>
          <a:p>
            <a:pPr algn="l">
              <a:lnSpc>
                <a:spcPts val="5000"/>
              </a:lnSpc>
              <a:spcBef>
                <a:spcPts val="0"/>
              </a:spcBef>
            </a:pPr>
            <a:r>
              <a:rPr lang="en-US" dirty="0">
                <a:solidFill>
                  <a:srgbClr val="141313"/>
                </a:solidFill>
                <a:latin typeface="Helvetica"/>
                <a:cs typeface="Helvetica"/>
              </a:rPr>
              <a:t>Discuss and Reflect:  </a:t>
            </a:r>
          </a:p>
          <a:p>
            <a:pPr algn="l">
              <a:lnSpc>
                <a:spcPts val="5000"/>
              </a:lnSpc>
              <a:spcBef>
                <a:spcPts val="0"/>
              </a:spcBef>
            </a:pPr>
            <a:endParaRPr lang="en-US" dirty="0">
              <a:solidFill>
                <a:srgbClr val="141313"/>
              </a:solidFill>
              <a:latin typeface="Helvetica"/>
              <a:cs typeface="Helvetica"/>
            </a:endParaRPr>
          </a:p>
          <a:p>
            <a:pPr algn="l">
              <a:lnSpc>
                <a:spcPts val="5000"/>
              </a:lnSpc>
              <a:spcBef>
                <a:spcPts val="0"/>
              </a:spcBef>
            </a:pPr>
            <a:endParaRPr lang="en-US" dirty="0">
              <a:solidFill>
                <a:srgbClr val="141313"/>
              </a:solidFill>
              <a:latin typeface="Helvetica"/>
              <a:cs typeface="Helvetica"/>
            </a:endParaRPr>
          </a:p>
          <a:p>
            <a:pPr algn="l">
              <a:lnSpc>
                <a:spcPts val="5000"/>
              </a:lnSpc>
              <a:spcBef>
                <a:spcPts val="0"/>
              </a:spcBef>
            </a:pPr>
            <a:r>
              <a:rPr lang="en-US" dirty="0">
                <a:solidFill>
                  <a:srgbClr val="141313"/>
                </a:solidFill>
                <a:latin typeface="Helvetica"/>
                <a:cs typeface="Helvetica"/>
              </a:rPr>
              <a:t>Try to make it work.</a:t>
            </a:r>
          </a:p>
          <a:p>
            <a:pPr algn="l">
              <a:lnSpc>
                <a:spcPts val="5000"/>
              </a:lnSpc>
              <a:spcBef>
                <a:spcPts val="0"/>
              </a:spcBef>
            </a:pPr>
            <a:endParaRPr lang="en-US" dirty="0">
              <a:solidFill>
                <a:srgbClr val="141313"/>
              </a:solidFill>
              <a:latin typeface="Helvetica"/>
              <a:cs typeface="Helvetica"/>
            </a:endParaRPr>
          </a:p>
          <a:p>
            <a:pPr algn="l">
              <a:lnSpc>
                <a:spcPts val="5000"/>
              </a:lnSpc>
              <a:spcBef>
                <a:spcPts val="0"/>
              </a:spcBef>
            </a:pPr>
            <a:r>
              <a:rPr lang="en-US" dirty="0">
                <a:solidFill>
                  <a:srgbClr val="141313"/>
                </a:solidFill>
                <a:latin typeface="Helvetica"/>
                <a:cs typeface="Helvetica"/>
              </a:rPr>
              <a:t>Try to break it.</a:t>
            </a:r>
          </a:p>
          <a:p>
            <a:pPr algn="l">
              <a:lnSpc>
                <a:spcPts val="5000"/>
              </a:lnSpc>
              <a:spcBef>
                <a:spcPts val="0"/>
              </a:spcBef>
            </a:pPr>
            <a:endParaRPr lang="en-US" dirty="0">
              <a:solidFill>
                <a:srgbClr val="141313"/>
              </a:solidFill>
              <a:latin typeface="Helvetica"/>
              <a:cs typeface="Helvetica"/>
            </a:endParaRPr>
          </a:p>
          <a:p>
            <a:pPr algn="l">
              <a:lnSpc>
                <a:spcPts val="5000"/>
              </a:lnSpc>
              <a:spcBef>
                <a:spcPts val="0"/>
              </a:spcBef>
            </a:pPr>
            <a:r>
              <a:rPr lang="en-US" dirty="0">
                <a:solidFill>
                  <a:srgbClr val="141313"/>
                </a:solidFill>
                <a:latin typeface="Helvetica"/>
                <a:cs typeface="Helvetica"/>
              </a:rPr>
              <a:t>What did you learn about “facial expression recognition” from your experience with </a:t>
            </a:r>
            <a:r>
              <a:rPr lang="en-US" dirty="0" err="1">
                <a:solidFill>
                  <a:srgbClr val="141313"/>
                </a:solidFill>
                <a:latin typeface="Helvetica"/>
                <a:cs typeface="Helvetica"/>
              </a:rPr>
              <a:t>Affdex</a:t>
            </a:r>
            <a:r>
              <a:rPr lang="en-US" dirty="0">
                <a:solidFill>
                  <a:srgbClr val="141313"/>
                </a:solidFill>
                <a:latin typeface="Helvetica"/>
                <a:cs typeface="Helvetica"/>
              </a:rPr>
              <a:t> or </a:t>
            </a:r>
            <a:r>
              <a:rPr lang="en-US" dirty="0" err="1">
                <a:solidFill>
                  <a:srgbClr val="141313"/>
                </a:solidFill>
                <a:latin typeface="Helvetica"/>
                <a:cs typeface="Helvetica"/>
              </a:rPr>
              <a:t>Morphcast</a:t>
            </a:r>
            <a:r>
              <a:rPr lang="en-US" dirty="0">
                <a:solidFill>
                  <a:srgbClr val="141313"/>
                </a:solidFill>
                <a:latin typeface="Helvetica"/>
                <a:cs typeface="Helvetica"/>
              </a:rPr>
              <a:t>?</a:t>
            </a:r>
          </a:p>
          <a:p>
            <a:pPr algn="l">
              <a:lnSpc>
                <a:spcPts val="5000"/>
              </a:lnSpc>
              <a:spcBef>
                <a:spcPts val="0"/>
              </a:spcBef>
            </a:pPr>
            <a:endParaRPr lang="en-US" dirty="0">
              <a:solidFill>
                <a:srgbClr val="141313"/>
              </a:solidFill>
              <a:latin typeface="Helvetica"/>
              <a:cs typeface="Helvetica"/>
            </a:endParaRPr>
          </a:p>
          <a:p>
            <a:pPr algn="l">
              <a:lnSpc>
                <a:spcPts val="5000"/>
              </a:lnSpc>
              <a:spcBef>
                <a:spcPts val="0"/>
              </a:spcBef>
            </a:pPr>
            <a:endParaRPr lang="en-US" dirty="0">
              <a:solidFill>
                <a:srgbClr val="141313"/>
              </a:solidFill>
              <a:latin typeface="Helvetica"/>
              <a:cs typeface="Helvetica"/>
            </a:endParaRPr>
          </a:p>
        </p:txBody>
      </p:sp>
    </p:spTree>
    <p:extLst>
      <p:ext uri="{BB962C8B-B14F-4D97-AF65-F5344CB8AC3E}">
        <p14:creationId xmlns:p14="http://schemas.microsoft.com/office/powerpoint/2010/main" val="38701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419600" y="914400"/>
            <a:ext cx="14478000" cy="2286000"/>
          </a:xfrm>
        </p:spPr>
        <p:txBody>
          <a:bodyPr/>
          <a:lstStyle/>
          <a:p>
            <a:pPr algn="l" eaLnBrk="1" hangingPunct="1"/>
            <a:r>
              <a:rPr lang="en-US" sz="4400" b="1" dirty="0">
                <a:latin typeface="Arial" charset="0"/>
                <a:cs typeface="Times New Roman" charset="0"/>
              </a:rPr>
              <a:t>Choosing a response appropriate to driver affective state improves driver </a:t>
            </a:r>
            <a:r>
              <a:rPr lang="en-US" sz="6000" b="1" dirty="0">
                <a:latin typeface="Arial" charset="0"/>
                <a:cs typeface="Times New Roman" charset="0"/>
              </a:rPr>
              <a:t>safety</a:t>
            </a:r>
            <a:r>
              <a:rPr lang="en-US" sz="4400" b="1" dirty="0">
                <a:latin typeface="Arial" charset="0"/>
                <a:cs typeface="Times New Roman" charset="0"/>
              </a:rPr>
              <a:t> and </a:t>
            </a:r>
            <a:r>
              <a:rPr lang="en-US" sz="6000" b="1" dirty="0">
                <a:latin typeface="Arial" charset="0"/>
                <a:cs typeface="Times New Roman" charset="0"/>
              </a:rPr>
              <a:t>performance</a:t>
            </a:r>
            <a:r>
              <a:rPr lang="en-US" sz="4400" b="1" dirty="0">
                <a:latin typeface="Arial" charset="0"/>
                <a:cs typeface="Times New Roman" charset="0"/>
              </a:rPr>
              <a:t>.</a:t>
            </a:r>
          </a:p>
        </p:txBody>
      </p:sp>
      <p:sp>
        <p:nvSpPr>
          <p:cNvPr id="69634" name="Rectangle 3"/>
          <p:cNvSpPr>
            <a:spLocks noChangeArrowheads="1"/>
          </p:cNvSpPr>
          <p:nvPr/>
        </p:nvSpPr>
        <p:spPr bwMode="auto">
          <a:xfrm>
            <a:off x="9877426" y="3771900"/>
            <a:ext cx="18288000"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sz="10000"/>
          </a:p>
        </p:txBody>
      </p:sp>
      <p:sp>
        <p:nvSpPr>
          <p:cNvPr id="69635" name="Rectangle 4"/>
          <p:cNvSpPr>
            <a:spLocks noChangeArrowheads="1"/>
          </p:cNvSpPr>
          <p:nvPr/>
        </p:nvSpPr>
        <p:spPr bwMode="auto">
          <a:xfrm>
            <a:off x="11268076" y="5267327"/>
            <a:ext cx="18288000"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endParaRPr lang="en-US" sz="10000"/>
          </a:p>
        </p:txBody>
      </p:sp>
      <p:graphicFrame>
        <p:nvGraphicFramePr>
          <p:cNvPr id="308229" name="Group 5"/>
          <p:cNvGraphicFramePr>
            <a:graphicFrameLocks noGrp="1"/>
          </p:cNvGraphicFramePr>
          <p:nvPr>
            <p:extLst>
              <p:ext uri="{D42A27DB-BD31-4B8C-83A1-F6EECF244321}">
                <p14:modId xmlns:p14="http://schemas.microsoft.com/office/powerpoint/2010/main" val="2439986498"/>
              </p:ext>
            </p:extLst>
          </p:nvPr>
        </p:nvGraphicFramePr>
        <p:xfrm>
          <a:off x="4174274" y="3980989"/>
          <a:ext cx="14630400" cy="6400800"/>
        </p:xfrm>
        <a:graphic>
          <a:graphicData uri="http://schemas.openxmlformats.org/drawingml/2006/table">
            <a:tbl>
              <a:tblPr/>
              <a:tblGrid>
                <a:gridCol w="4972050">
                  <a:extLst>
                    <a:ext uri="{9D8B030D-6E8A-4147-A177-3AD203B41FA5}">
                      <a16:colId xmlns:a16="http://schemas.microsoft.com/office/drawing/2014/main" val="20000"/>
                    </a:ext>
                  </a:extLst>
                </a:gridCol>
                <a:gridCol w="2416176">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gridCol w="2416174">
                  <a:extLst>
                    <a:ext uri="{9D8B030D-6E8A-4147-A177-3AD203B41FA5}">
                      <a16:colId xmlns:a16="http://schemas.microsoft.com/office/drawing/2014/main" val="20003"/>
                    </a:ext>
                  </a:extLst>
                </a:gridCol>
                <a:gridCol w="2413000">
                  <a:extLst>
                    <a:ext uri="{9D8B030D-6E8A-4147-A177-3AD203B41FA5}">
                      <a16:colId xmlns:a16="http://schemas.microsoft.com/office/drawing/2014/main" val="20004"/>
                    </a:ext>
                  </a:extLst>
                </a:gridCol>
              </a:tblGrid>
              <a:tr h="2133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dirty="0">
                          <a:ln>
                            <a:noFill/>
                          </a:ln>
                          <a:solidFill>
                            <a:schemeClr val="tx1"/>
                          </a:solidFill>
                          <a:effectLst/>
                          <a:latin typeface="Arial" charset="0"/>
                          <a:ea typeface="Times New Roman" charset="0"/>
                          <a:cs typeface="Times New Roman" charset="0"/>
                        </a:rPr>
                        <a:t>Driver Affect: Car Voice:</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00B050"/>
                          </a:solidFill>
                          <a:effectLst/>
                          <a:latin typeface="Arial" charset="0"/>
                          <a:ea typeface="Times New Roman" charset="0"/>
                          <a:cs typeface="Times New Roman" charset="0"/>
                        </a:rPr>
                        <a:t>Happy</a:t>
                      </a:r>
                    </a:p>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00B050"/>
                          </a:solidFill>
                          <a:effectLst/>
                          <a:latin typeface="Arial" charset="0"/>
                          <a:ea typeface="Times New Roman" charset="0"/>
                          <a:cs typeface="Times New Roman" charset="0"/>
                        </a:rPr>
                        <a:t>Enthused</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00B050"/>
                          </a:solidFill>
                          <a:effectLst/>
                          <a:latin typeface="Arial" charset="0"/>
                          <a:ea typeface="Times New Roman" charset="0"/>
                          <a:cs typeface="Times New Roman" charset="0"/>
                        </a:rPr>
                        <a:t>Happy</a:t>
                      </a:r>
                    </a:p>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chemeClr val="accent6"/>
                          </a:solidFill>
                          <a:effectLst/>
                          <a:latin typeface="Arial" charset="0"/>
                          <a:ea typeface="Times New Roman" charset="0"/>
                          <a:cs typeface="Times New Roman" charset="0"/>
                        </a:rPr>
                        <a:t>Subdued</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FF0000"/>
                          </a:solidFill>
                          <a:effectLst/>
                          <a:latin typeface="Arial" charset="0"/>
                          <a:ea typeface="Times New Roman" charset="0"/>
                          <a:cs typeface="Times New Roman" charset="0"/>
                        </a:rPr>
                        <a:t>Upset</a:t>
                      </a:r>
                    </a:p>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00B050"/>
                          </a:solidFill>
                          <a:effectLst/>
                          <a:latin typeface="Arial" charset="0"/>
                          <a:ea typeface="Times New Roman" charset="0"/>
                          <a:cs typeface="Times New Roman" charset="0"/>
                        </a:rPr>
                        <a:t>Enthused</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FF0000"/>
                          </a:solidFill>
                          <a:effectLst/>
                          <a:latin typeface="Arial" charset="0"/>
                          <a:ea typeface="Times New Roman" charset="0"/>
                          <a:cs typeface="Times New Roman" charset="0"/>
                        </a:rPr>
                        <a:t>Upset</a:t>
                      </a:r>
                    </a:p>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chemeClr val="accent6"/>
                          </a:solidFill>
                          <a:effectLst/>
                          <a:latin typeface="Arial" charset="0"/>
                          <a:ea typeface="Times New Roman" charset="0"/>
                          <a:cs typeface="Times New Roman" charset="0"/>
                        </a:rPr>
                        <a:t>Subdued</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33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a:ln>
                            <a:noFill/>
                          </a:ln>
                          <a:solidFill>
                            <a:schemeClr val="tx1"/>
                          </a:solidFill>
                          <a:effectLst/>
                          <a:latin typeface="Arial" charset="0"/>
                          <a:ea typeface="Times New Roman" charset="0"/>
                          <a:cs typeface="Times New Roman" charset="0"/>
                        </a:rPr>
                        <a:t>Number of  accidents</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a:ln>
                          <a:noFill/>
                        </a:ln>
                        <a:solidFill>
                          <a:srgbClr val="00B050"/>
                        </a:solidFill>
                        <a:effectLst/>
                        <a:latin typeface="Arial" charset="0"/>
                        <a:ea typeface="Times New Roman" charset="0"/>
                        <a:cs typeface="Times New Roma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a:ln>
                          <a:noFill/>
                        </a:ln>
                        <a:solidFill>
                          <a:schemeClr val="tx1"/>
                        </a:solidFill>
                        <a:effectLst/>
                        <a:latin typeface="Arial" charset="0"/>
                        <a:ea typeface="Times New Roman" charset="0"/>
                        <a:cs typeface="Times New Roma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a:ln>
                          <a:noFill/>
                        </a:ln>
                        <a:solidFill>
                          <a:schemeClr val="tx1"/>
                        </a:solidFill>
                        <a:effectLst/>
                        <a:latin typeface="Arial" charset="0"/>
                        <a:ea typeface="Times New Roman" charset="0"/>
                        <a:cs typeface="Times New Roma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a:ln>
                          <a:noFill/>
                        </a:ln>
                        <a:solidFill>
                          <a:srgbClr val="FF9900"/>
                        </a:solidFill>
                        <a:effectLst/>
                        <a:latin typeface="Arial" charset="0"/>
                        <a:ea typeface="Times New Roman" charset="0"/>
                        <a:cs typeface="Times New Roman"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33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dirty="0">
                          <a:ln>
                            <a:noFill/>
                          </a:ln>
                          <a:solidFill>
                            <a:schemeClr val="tx1"/>
                          </a:solidFill>
                          <a:effectLst/>
                          <a:latin typeface="Arial" charset="0"/>
                          <a:ea typeface="Times New Roman" charset="0"/>
                          <a:cs typeface="Times New Roman" charset="0"/>
                        </a:rPr>
                        <a:t>Minutes driver spoke </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a:ln>
                          <a:noFill/>
                        </a:ln>
                        <a:solidFill>
                          <a:srgbClr val="00B050"/>
                        </a:solidFill>
                        <a:effectLst/>
                        <a:latin typeface="Arial" charset="0"/>
                        <a:ea typeface="Times New Roman" charset="0"/>
                        <a:cs typeface="Times New Roma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a:ln>
                          <a:noFill/>
                        </a:ln>
                        <a:solidFill>
                          <a:schemeClr val="tx1"/>
                        </a:solidFill>
                        <a:effectLst/>
                        <a:latin typeface="Arial" charset="0"/>
                        <a:ea typeface="Times New Roman" charset="0"/>
                        <a:cs typeface="Times New Roma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a:ln>
                          <a:noFill/>
                        </a:ln>
                        <a:solidFill>
                          <a:schemeClr val="tx1"/>
                        </a:solidFill>
                        <a:effectLst/>
                        <a:latin typeface="Arial" charset="0"/>
                        <a:ea typeface="Times New Roman" charset="0"/>
                        <a:cs typeface="Times New Roma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a:ln>
                          <a:noFill/>
                        </a:ln>
                        <a:solidFill>
                          <a:srgbClr val="FF9900"/>
                        </a:solidFill>
                        <a:effectLst/>
                        <a:latin typeface="Arial" charset="0"/>
                        <a:ea typeface="Times New Roman" charset="0"/>
                        <a:cs typeface="Times New Roman"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9662" name="Text Box 31"/>
          <p:cNvSpPr txBox="1">
            <a:spLocks noChangeArrowheads="1"/>
          </p:cNvSpPr>
          <p:nvPr/>
        </p:nvSpPr>
        <p:spPr bwMode="auto">
          <a:xfrm>
            <a:off x="4343400" y="12515851"/>
            <a:ext cx="14325600"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0"/>
              </a:defRPr>
            </a:lvl9pPr>
          </a:lstStyle>
          <a:p>
            <a:pPr algn="l" eaLnBrk="1" hangingPunct="1">
              <a:spcBef>
                <a:spcPct val="50000"/>
              </a:spcBef>
              <a:buFontTx/>
              <a:buNone/>
            </a:pPr>
            <a:r>
              <a:rPr lang="en-US" sz="2800" dirty="0" err="1"/>
              <a:t>Jonsson</a:t>
            </a:r>
            <a:r>
              <a:rPr lang="en-US" sz="2800" dirty="0"/>
              <a:t>, I.-M. and </a:t>
            </a:r>
            <a:r>
              <a:rPr lang="en-US" sz="2800" dirty="0" err="1"/>
              <a:t>Nass</a:t>
            </a:r>
            <a:r>
              <a:rPr lang="en-US" sz="2800" dirty="0"/>
              <a:t>, C. (2004) Effects of driver emotion and car voice emotion on actual and perceived driving performance.  Stanford CA:  Stanford Univ.</a:t>
            </a:r>
          </a:p>
        </p:txBody>
      </p:sp>
    </p:spTree>
    <p:extLst>
      <p:ext uri="{BB962C8B-B14F-4D97-AF65-F5344CB8AC3E}">
        <p14:creationId xmlns:p14="http://schemas.microsoft.com/office/powerpoint/2010/main" val="166393336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419600" y="914400"/>
            <a:ext cx="14478000" cy="2286000"/>
          </a:xfrm>
        </p:spPr>
        <p:txBody>
          <a:bodyPr/>
          <a:lstStyle/>
          <a:p>
            <a:pPr algn="l" eaLnBrk="1" hangingPunct="1"/>
            <a:r>
              <a:rPr lang="en-US" sz="4400" b="1" dirty="0">
                <a:latin typeface="Arial" charset="0"/>
                <a:cs typeface="Times New Roman" charset="0"/>
              </a:rPr>
              <a:t>Choosing a response appropriate to driver affective state improves driver </a:t>
            </a:r>
            <a:r>
              <a:rPr lang="en-US" sz="6000" b="1" dirty="0">
                <a:latin typeface="Arial" charset="0"/>
                <a:cs typeface="Times New Roman" charset="0"/>
              </a:rPr>
              <a:t>safety</a:t>
            </a:r>
            <a:r>
              <a:rPr lang="en-US" sz="4400" b="1" dirty="0">
                <a:latin typeface="Arial" charset="0"/>
                <a:cs typeface="Times New Roman" charset="0"/>
              </a:rPr>
              <a:t> and </a:t>
            </a:r>
            <a:r>
              <a:rPr lang="en-US" sz="6000" b="1" dirty="0">
                <a:latin typeface="Arial" charset="0"/>
                <a:cs typeface="Times New Roman" charset="0"/>
              </a:rPr>
              <a:t>performance</a:t>
            </a:r>
            <a:r>
              <a:rPr lang="en-US" sz="4400" b="1" dirty="0">
                <a:latin typeface="Arial" charset="0"/>
                <a:cs typeface="Times New Roman" charset="0"/>
              </a:rPr>
              <a:t>.</a:t>
            </a:r>
          </a:p>
        </p:txBody>
      </p:sp>
      <p:sp>
        <p:nvSpPr>
          <p:cNvPr id="69634" name="Rectangle 3"/>
          <p:cNvSpPr>
            <a:spLocks noChangeArrowheads="1"/>
          </p:cNvSpPr>
          <p:nvPr/>
        </p:nvSpPr>
        <p:spPr bwMode="auto">
          <a:xfrm>
            <a:off x="9877426" y="3771900"/>
            <a:ext cx="18288000"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sz="10000"/>
          </a:p>
        </p:txBody>
      </p:sp>
      <p:sp>
        <p:nvSpPr>
          <p:cNvPr id="69635" name="Rectangle 4"/>
          <p:cNvSpPr>
            <a:spLocks noChangeArrowheads="1"/>
          </p:cNvSpPr>
          <p:nvPr/>
        </p:nvSpPr>
        <p:spPr bwMode="auto">
          <a:xfrm>
            <a:off x="11268076" y="5267327"/>
            <a:ext cx="18288000"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endParaRPr lang="en-US" sz="10000"/>
          </a:p>
        </p:txBody>
      </p:sp>
      <p:graphicFrame>
        <p:nvGraphicFramePr>
          <p:cNvPr id="308229" name="Group 5"/>
          <p:cNvGraphicFramePr>
            <a:graphicFrameLocks noGrp="1"/>
          </p:cNvGraphicFramePr>
          <p:nvPr>
            <p:extLst>
              <p:ext uri="{D42A27DB-BD31-4B8C-83A1-F6EECF244321}">
                <p14:modId xmlns:p14="http://schemas.microsoft.com/office/powerpoint/2010/main" val="1482589302"/>
              </p:ext>
            </p:extLst>
          </p:nvPr>
        </p:nvGraphicFramePr>
        <p:xfrm>
          <a:off x="4174274" y="3980989"/>
          <a:ext cx="14630400" cy="6400800"/>
        </p:xfrm>
        <a:graphic>
          <a:graphicData uri="http://schemas.openxmlformats.org/drawingml/2006/table">
            <a:tbl>
              <a:tblPr/>
              <a:tblGrid>
                <a:gridCol w="4972050">
                  <a:extLst>
                    <a:ext uri="{9D8B030D-6E8A-4147-A177-3AD203B41FA5}">
                      <a16:colId xmlns:a16="http://schemas.microsoft.com/office/drawing/2014/main" val="20000"/>
                    </a:ext>
                  </a:extLst>
                </a:gridCol>
                <a:gridCol w="2416176">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gridCol w="2416174">
                  <a:extLst>
                    <a:ext uri="{9D8B030D-6E8A-4147-A177-3AD203B41FA5}">
                      <a16:colId xmlns:a16="http://schemas.microsoft.com/office/drawing/2014/main" val="20003"/>
                    </a:ext>
                  </a:extLst>
                </a:gridCol>
                <a:gridCol w="2413000">
                  <a:extLst>
                    <a:ext uri="{9D8B030D-6E8A-4147-A177-3AD203B41FA5}">
                      <a16:colId xmlns:a16="http://schemas.microsoft.com/office/drawing/2014/main" val="20004"/>
                    </a:ext>
                  </a:extLst>
                </a:gridCol>
              </a:tblGrid>
              <a:tr h="2133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a:ln>
                            <a:noFill/>
                          </a:ln>
                          <a:solidFill>
                            <a:schemeClr val="tx1"/>
                          </a:solidFill>
                          <a:effectLst/>
                          <a:latin typeface="Arial" charset="0"/>
                          <a:ea typeface="Times New Roman" charset="0"/>
                          <a:cs typeface="Times New Roman" charset="0"/>
                        </a:rPr>
                        <a:t>Driver Affect: Car Voice:</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00B050"/>
                          </a:solidFill>
                          <a:effectLst/>
                          <a:latin typeface="Arial" charset="0"/>
                          <a:ea typeface="Times New Roman" charset="0"/>
                          <a:cs typeface="Times New Roman" charset="0"/>
                        </a:rPr>
                        <a:t>Happy</a:t>
                      </a:r>
                    </a:p>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00B050"/>
                          </a:solidFill>
                          <a:effectLst/>
                          <a:latin typeface="Arial" charset="0"/>
                          <a:ea typeface="Times New Roman" charset="0"/>
                          <a:cs typeface="Times New Roman" charset="0"/>
                        </a:rPr>
                        <a:t>Enthused</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00B050"/>
                          </a:solidFill>
                          <a:effectLst/>
                          <a:latin typeface="Arial" charset="0"/>
                          <a:ea typeface="Times New Roman" charset="0"/>
                          <a:cs typeface="Times New Roman" charset="0"/>
                        </a:rPr>
                        <a:t>Happy</a:t>
                      </a:r>
                    </a:p>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chemeClr val="accent6"/>
                          </a:solidFill>
                          <a:effectLst/>
                          <a:latin typeface="Arial" charset="0"/>
                          <a:ea typeface="Times New Roman" charset="0"/>
                          <a:cs typeface="Times New Roman" charset="0"/>
                        </a:rPr>
                        <a:t>Subdued</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FF0000"/>
                          </a:solidFill>
                          <a:effectLst/>
                          <a:latin typeface="Arial" charset="0"/>
                          <a:ea typeface="Times New Roman" charset="0"/>
                          <a:cs typeface="Times New Roman" charset="0"/>
                        </a:rPr>
                        <a:t>Upset</a:t>
                      </a:r>
                    </a:p>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00B050"/>
                          </a:solidFill>
                          <a:effectLst/>
                          <a:latin typeface="Arial" charset="0"/>
                          <a:ea typeface="Times New Roman" charset="0"/>
                          <a:cs typeface="Times New Roman" charset="0"/>
                        </a:rPr>
                        <a:t>Enthused</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FF0000"/>
                          </a:solidFill>
                          <a:effectLst/>
                          <a:latin typeface="Arial" charset="0"/>
                          <a:ea typeface="Times New Roman" charset="0"/>
                          <a:cs typeface="Times New Roman" charset="0"/>
                        </a:rPr>
                        <a:t>Upset</a:t>
                      </a:r>
                    </a:p>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chemeClr val="accent6"/>
                          </a:solidFill>
                          <a:effectLst/>
                          <a:latin typeface="Arial" charset="0"/>
                          <a:ea typeface="Times New Roman" charset="0"/>
                          <a:cs typeface="Times New Roman" charset="0"/>
                        </a:rPr>
                        <a:t>Subdued</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33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a:ln>
                            <a:noFill/>
                          </a:ln>
                          <a:solidFill>
                            <a:schemeClr val="tx1"/>
                          </a:solidFill>
                          <a:effectLst/>
                          <a:latin typeface="Arial" charset="0"/>
                          <a:ea typeface="Times New Roman" charset="0"/>
                          <a:cs typeface="Times New Roman" charset="0"/>
                        </a:rPr>
                        <a:t>Number of  accidents</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a:ln>
                          <a:noFill/>
                        </a:ln>
                        <a:solidFill>
                          <a:srgbClr val="00B050"/>
                        </a:solidFill>
                        <a:effectLst/>
                        <a:latin typeface="Arial" charset="0"/>
                        <a:ea typeface="Times New Roman" charset="0"/>
                        <a:cs typeface="Times New Roma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a:ln>
                            <a:noFill/>
                          </a:ln>
                          <a:solidFill>
                            <a:schemeClr val="tx1"/>
                          </a:solidFill>
                          <a:effectLst/>
                          <a:latin typeface="Arial" charset="0"/>
                          <a:ea typeface="Times New Roman" charset="0"/>
                          <a:cs typeface="Times New Roman" charset="0"/>
                        </a:rPr>
                        <a:t>8.3</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dirty="0">
                          <a:ln>
                            <a:noFill/>
                          </a:ln>
                          <a:solidFill>
                            <a:schemeClr val="tx1"/>
                          </a:solidFill>
                          <a:effectLst/>
                          <a:latin typeface="Arial" charset="0"/>
                          <a:ea typeface="Times New Roman" charset="0"/>
                          <a:cs typeface="Times New Roman" charset="0"/>
                        </a:rPr>
                        <a:t>9.6</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a:ln>
                          <a:noFill/>
                        </a:ln>
                        <a:solidFill>
                          <a:srgbClr val="FF9900"/>
                        </a:solidFill>
                        <a:effectLst/>
                        <a:latin typeface="Arial" charset="0"/>
                        <a:ea typeface="Times New Roman" charset="0"/>
                        <a:cs typeface="Times New Roman"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33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dirty="0">
                          <a:ln>
                            <a:noFill/>
                          </a:ln>
                          <a:solidFill>
                            <a:schemeClr val="tx1"/>
                          </a:solidFill>
                          <a:effectLst/>
                          <a:latin typeface="Arial" charset="0"/>
                          <a:ea typeface="Times New Roman" charset="0"/>
                          <a:cs typeface="Times New Roman" charset="0"/>
                        </a:rPr>
                        <a:t>Minutes driver spoke </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a:ln>
                          <a:noFill/>
                        </a:ln>
                        <a:solidFill>
                          <a:srgbClr val="00B050"/>
                        </a:solidFill>
                        <a:effectLst/>
                        <a:latin typeface="Arial" charset="0"/>
                        <a:ea typeface="Times New Roman" charset="0"/>
                        <a:cs typeface="Times New Roma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a:ln>
                            <a:noFill/>
                          </a:ln>
                          <a:solidFill>
                            <a:schemeClr val="tx1"/>
                          </a:solidFill>
                          <a:effectLst/>
                          <a:latin typeface="Arial" charset="0"/>
                          <a:ea typeface="Times New Roman" charset="0"/>
                          <a:cs typeface="Times New Roman" charset="0"/>
                        </a:rPr>
                        <a:t>4.2</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a:ln>
                            <a:noFill/>
                          </a:ln>
                          <a:solidFill>
                            <a:schemeClr val="tx1"/>
                          </a:solidFill>
                          <a:effectLst/>
                          <a:latin typeface="Arial" charset="0"/>
                          <a:ea typeface="Times New Roman" charset="0"/>
                          <a:cs typeface="Times New Roman" charset="0"/>
                        </a:rPr>
                        <a:t>3.9</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a:ln>
                          <a:noFill/>
                        </a:ln>
                        <a:solidFill>
                          <a:srgbClr val="FF9900"/>
                        </a:solidFill>
                        <a:effectLst/>
                        <a:latin typeface="Arial" charset="0"/>
                        <a:ea typeface="Times New Roman" charset="0"/>
                        <a:cs typeface="Times New Roman" charset="0"/>
                      </a:endParaRP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9662" name="Text Box 31"/>
          <p:cNvSpPr txBox="1">
            <a:spLocks noChangeArrowheads="1"/>
          </p:cNvSpPr>
          <p:nvPr/>
        </p:nvSpPr>
        <p:spPr bwMode="auto">
          <a:xfrm>
            <a:off x="4343400" y="12515851"/>
            <a:ext cx="14325600"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0"/>
              </a:defRPr>
            </a:lvl9pPr>
          </a:lstStyle>
          <a:p>
            <a:pPr algn="l" eaLnBrk="1" hangingPunct="1">
              <a:spcBef>
                <a:spcPct val="50000"/>
              </a:spcBef>
              <a:buFontTx/>
              <a:buNone/>
            </a:pPr>
            <a:r>
              <a:rPr lang="en-US" sz="2800" dirty="0" err="1"/>
              <a:t>Jonsson</a:t>
            </a:r>
            <a:r>
              <a:rPr lang="en-US" sz="2800" dirty="0"/>
              <a:t>, I.-M. and </a:t>
            </a:r>
            <a:r>
              <a:rPr lang="en-US" sz="2800" dirty="0" err="1"/>
              <a:t>Nass</a:t>
            </a:r>
            <a:r>
              <a:rPr lang="en-US" sz="2800" dirty="0"/>
              <a:t>, C. (2004) Effects of driver emotion and car voice emotion on actual and perceived driving performance.  Stanford CA:  Stanford Univ.</a:t>
            </a:r>
          </a:p>
        </p:txBody>
      </p:sp>
    </p:spTree>
    <p:extLst>
      <p:ext uri="{BB962C8B-B14F-4D97-AF65-F5344CB8AC3E}">
        <p14:creationId xmlns:p14="http://schemas.microsoft.com/office/powerpoint/2010/main" val="336297951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419600" y="914400"/>
            <a:ext cx="14478000" cy="2286000"/>
          </a:xfrm>
        </p:spPr>
        <p:txBody>
          <a:bodyPr/>
          <a:lstStyle/>
          <a:p>
            <a:pPr algn="l" eaLnBrk="1" hangingPunct="1"/>
            <a:r>
              <a:rPr lang="en-US" sz="4400" b="1" dirty="0">
                <a:latin typeface="Arial" charset="0"/>
                <a:cs typeface="Times New Roman" charset="0"/>
              </a:rPr>
              <a:t>Choosing a response appropriate to driver affective state improves driver </a:t>
            </a:r>
            <a:r>
              <a:rPr lang="en-US" sz="6000" b="1" dirty="0">
                <a:latin typeface="Arial" charset="0"/>
                <a:cs typeface="Times New Roman" charset="0"/>
              </a:rPr>
              <a:t>safety</a:t>
            </a:r>
            <a:r>
              <a:rPr lang="en-US" sz="4400" b="1" dirty="0">
                <a:latin typeface="Arial" charset="0"/>
                <a:cs typeface="Times New Roman" charset="0"/>
              </a:rPr>
              <a:t> and </a:t>
            </a:r>
            <a:r>
              <a:rPr lang="en-US" sz="6000" b="1" dirty="0">
                <a:latin typeface="Arial" charset="0"/>
                <a:cs typeface="Times New Roman" charset="0"/>
              </a:rPr>
              <a:t>performance</a:t>
            </a:r>
            <a:r>
              <a:rPr lang="en-US" sz="4400" b="1" dirty="0">
                <a:latin typeface="Arial" charset="0"/>
                <a:cs typeface="Times New Roman" charset="0"/>
              </a:rPr>
              <a:t>.</a:t>
            </a:r>
          </a:p>
        </p:txBody>
      </p:sp>
      <p:sp>
        <p:nvSpPr>
          <p:cNvPr id="69634" name="Rectangle 3"/>
          <p:cNvSpPr>
            <a:spLocks noChangeArrowheads="1"/>
          </p:cNvSpPr>
          <p:nvPr/>
        </p:nvSpPr>
        <p:spPr bwMode="auto">
          <a:xfrm>
            <a:off x="9877426" y="3771900"/>
            <a:ext cx="18288000"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sz="10000"/>
          </a:p>
        </p:txBody>
      </p:sp>
      <p:sp>
        <p:nvSpPr>
          <p:cNvPr id="69635" name="Rectangle 4"/>
          <p:cNvSpPr>
            <a:spLocks noChangeArrowheads="1"/>
          </p:cNvSpPr>
          <p:nvPr/>
        </p:nvSpPr>
        <p:spPr bwMode="auto">
          <a:xfrm>
            <a:off x="11268076" y="5267327"/>
            <a:ext cx="18288000" cy="1538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endParaRPr lang="en-US" sz="10000"/>
          </a:p>
        </p:txBody>
      </p:sp>
      <p:graphicFrame>
        <p:nvGraphicFramePr>
          <p:cNvPr id="308229" name="Group 5"/>
          <p:cNvGraphicFramePr>
            <a:graphicFrameLocks noGrp="1"/>
          </p:cNvGraphicFramePr>
          <p:nvPr>
            <p:extLst>
              <p:ext uri="{D42A27DB-BD31-4B8C-83A1-F6EECF244321}">
                <p14:modId xmlns:p14="http://schemas.microsoft.com/office/powerpoint/2010/main" val="1770255039"/>
              </p:ext>
            </p:extLst>
          </p:nvPr>
        </p:nvGraphicFramePr>
        <p:xfrm>
          <a:off x="4174274" y="3980989"/>
          <a:ext cx="14630400" cy="6400800"/>
        </p:xfrm>
        <a:graphic>
          <a:graphicData uri="http://schemas.openxmlformats.org/drawingml/2006/table">
            <a:tbl>
              <a:tblPr/>
              <a:tblGrid>
                <a:gridCol w="4972050">
                  <a:extLst>
                    <a:ext uri="{9D8B030D-6E8A-4147-A177-3AD203B41FA5}">
                      <a16:colId xmlns:a16="http://schemas.microsoft.com/office/drawing/2014/main" val="20000"/>
                    </a:ext>
                  </a:extLst>
                </a:gridCol>
                <a:gridCol w="2416176">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gridCol w="2416174">
                  <a:extLst>
                    <a:ext uri="{9D8B030D-6E8A-4147-A177-3AD203B41FA5}">
                      <a16:colId xmlns:a16="http://schemas.microsoft.com/office/drawing/2014/main" val="20003"/>
                    </a:ext>
                  </a:extLst>
                </a:gridCol>
                <a:gridCol w="2413000">
                  <a:extLst>
                    <a:ext uri="{9D8B030D-6E8A-4147-A177-3AD203B41FA5}">
                      <a16:colId xmlns:a16="http://schemas.microsoft.com/office/drawing/2014/main" val="20004"/>
                    </a:ext>
                  </a:extLst>
                </a:gridCol>
              </a:tblGrid>
              <a:tr h="2133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a:ln>
                            <a:noFill/>
                          </a:ln>
                          <a:solidFill>
                            <a:schemeClr val="tx1"/>
                          </a:solidFill>
                          <a:effectLst/>
                          <a:latin typeface="Arial" charset="0"/>
                          <a:ea typeface="Times New Roman" charset="0"/>
                          <a:cs typeface="Times New Roman" charset="0"/>
                        </a:rPr>
                        <a:t>Driver Affect: Car Voice:</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00B050"/>
                          </a:solidFill>
                          <a:effectLst/>
                          <a:latin typeface="Arial" charset="0"/>
                          <a:ea typeface="Times New Roman" charset="0"/>
                          <a:cs typeface="Times New Roman" charset="0"/>
                        </a:rPr>
                        <a:t>Happy</a:t>
                      </a:r>
                    </a:p>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00B050"/>
                          </a:solidFill>
                          <a:effectLst/>
                          <a:latin typeface="Arial" charset="0"/>
                          <a:ea typeface="Times New Roman" charset="0"/>
                          <a:cs typeface="Times New Roman" charset="0"/>
                        </a:rPr>
                        <a:t>Enthused</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00B050"/>
                          </a:solidFill>
                          <a:effectLst/>
                          <a:latin typeface="Arial" charset="0"/>
                          <a:ea typeface="Times New Roman" charset="0"/>
                          <a:cs typeface="Times New Roman" charset="0"/>
                        </a:rPr>
                        <a:t>Happy</a:t>
                      </a:r>
                    </a:p>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chemeClr val="accent6"/>
                          </a:solidFill>
                          <a:effectLst/>
                          <a:latin typeface="Arial" charset="0"/>
                          <a:ea typeface="Times New Roman" charset="0"/>
                          <a:cs typeface="Times New Roman" charset="0"/>
                        </a:rPr>
                        <a:t>Subdued</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FF0000"/>
                          </a:solidFill>
                          <a:effectLst/>
                          <a:latin typeface="Arial" charset="0"/>
                          <a:ea typeface="Times New Roman" charset="0"/>
                          <a:cs typeface="Times New Roman" charset="0"/>
                        </a:rPr>
                        <a:t>Upset</a:t>
                      </a:r>
                    </a:p>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00B050"/>
                          </a:solidFill>
                          <a:effectLst/>
                          <a:latin typeface="Arial" charset="0"/>
                          <a:ea typeface="Times New Roman" charset="0"/>
                          <a:cs typeface="Times New Roman" charset="0"/>
                        </a:rPr>
                        <a:t>Enthused</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FF0000"/>
                          </a:solidFill>
                          <a:effectLst/>
                          <a:latin typeface="Arial" charset="0"/>
                          <a:ea typeface="Times New Roman" charset="0"/>
                          <a:cs typeface="Times New Roman" charset="0"/>
                        </a:rPr>
                        <a:t>Upset</a:t>
                      </a:r>
                    </a:p>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chemeClr val="accent6"/>
                          </a:solidFill>
                          <a:effectLst/>
                          <a:latin typeface="Arial" charset="0"/>
                          <a:ea typeface="Times New Roman" charset="0"/>
                          <a:cs typeface="Times New Roman" charset="0"/>
                        </a:rPr>
                        <a:t>Subdued</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33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a:ln>
                            <a:noFill/>
                          </a:ln>
                          <a:solidFill>
                            <a:schemeClr val="tx1"/>
                          </a:solidFill>
                          <a:effectLst/>
                          <a:latin typeface="Arial" charset="0"/>
                          <a:ea typeface="Times New Roman" charset="0"/>
                          <a:cs typeface="Times New Roman" charset="0"/>
                        </a:rPr>
                        <a:t>Number of  accidents</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a:ln>
                          <a:noFill/>
                        </a:ln>
                        <a:solidFill>
                          <a:srgbClr val="00B050"/>
                        </a:solidFill>
                        <a:effectLst/>
                        <a:latin typeface="Arial" charset="0"/>
                        <a:ea typeface="Times New Roman" charset="0"/>
                        <a:cs typeface="Times New Roma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a:ln>
                            <a:noFill/>
                          </a:ln>
                          <a:solidFill>
                            <a:schemeClr val="tx1"/>
                          </a:solidFill>
                          <a:effectLst/>
                          <a:latin typeface="Arial" charset="0"/>
                          <a:ea typeface="Times New Roman" charset="0"/>
                          <a:cs typeface="Times New Roman" charset="0"/>
                        </a:rPr>
                        <a:t>8.3</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dirty="0">
                          <a:ln>
                            <a:noFill/>
                          </a:ln>
                          <a:solidFill>
                            <a:schemeClr val="tx1"/>
                          </a:solidFill>
                          <a:effectLst/>
                          <a:latin typeface="Arial" charset="0"/>
                          <a:ea typeface="Times New Roman" charset="0"/>
                          <a:cs typeface="Times New Roman" charset="0"/>
                        </a:rPr>
                        <a:t>9.6</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dirty="0">
                          <a:ln>
                            <a:noFill/>
                          </a:ln>
                          <a:solidFill>
                            <a:srgbClr val="FF9900"/>
                          </a:solidFill>
                          <a:effectLst/>
                          <a:latin typeface="Arial" charset="0"/>
                          <a:ea typeface="Times New Roman" charset="0"/>
                          <a:cs typeface="Times New Roman" charset="0"/>
                        </a:rPr>
                        <a:t>6.3</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33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dirty="0">
                          <a:ln>
                            <a:noFill/>
                          </a:ln>
                          <a:solidFill>
                            <a:schemeClr val="tx1"/>
                          </a:solidFill>
                          <a:effectLst/>
                          <a:latin typeface="Arial" charset="0"/>
                          <a:ea typeface="Times New Roman" charset="0"/>
                          <a:cs typeface="Times New Roman" charset="0"/>
                        </a:rPr>
                        <a:t>Minutes driver spoke </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600" b="0" i="0" u="none" strike="noStrike" cap="none" normalizeH="0" baseline="0" dirty="0">
                        <a:ln>
                          <a:noFill/>
                        </a:ln>
                        <a:solidFill>
                          <a:srgbClr val="00B050"/>
                        </a:solidFill>
                        <a:effectLst/>
                        <a:latin typeface="Arial" charset="0"/>
                        <a:ea typeface="Times New Roman" charset="0"/>
                        <a:cs typeface="Times New Roma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a:ln>
                            <a:noFill/>
                          </a:ln>
                          <a:solidFill>
                            <a:schemeClr val="tx1"/>
                          </a:solidFill>
                          <a:effectLst/>
                          <a:latin typeface="Arial" charset="0"/>
                          <a:ea typeface="Times New Roman" charset="0"/>
                          <a:cs typeface="Times New Roman" charset="0"/>
                        </a:rPr>
                        <a:t>4.2</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a:ln>
                            <a:noFill/>
                          </a:ln>
                          <a:solidFill>
                            <a:schemeClr val="tx1"/>
                          </a:solidFill>
                          <a:effectLst/>
                          <a:latin typeface="Arial" charset="0"/>
                          <a:ea typeface="Times New Roman" charset="0"/>
                          <a:cs typeface="Times New Roman" charset="0"/>
                        </a:rPr>
                        <a:t>3.9</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dirty="0">
                          <a:ln>
                            <a:noFill/>
                          </a:ln>
                          <a:solidFill>
                            <a:srgbClr val="FF9900"/>
                          </a:solidFill>
                          <a:effectLst/>
                          <a:latin typeface="Arial" charset="0"/>
                          <a:ea typeface="Times New Roman" charset="0"/>
                          <a:cs typeface="Times New Roman" charset="0"/>
                        </a:rPr>
                        <a:t>4.7</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9662" name="Text Box 31"/>
          <p:cNvSpPr txBox="1">
            <a:spLocks noChangeArrowheads="1"/>
          </p:cNvSpPr>
          <p:nvPr/>
        </p:nvSpPr>
        <p:spPr bwMode="auto">
          <a:xfrm>
            <a:off x="4343400" y="12515851"/>
            <a:ext cx="14325600"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0"/>
              </a:defRPr>
            </a:lvl9pPr>
          </a:lstStyle>
          <a:p>
            <a:pPr algn="l" eaLnBrk="1" hangingPunct="1">
              <a:spcBef>
                <a:spcPct val="50000"/>
              </a:spcBef>
              <a:buFontTx/>
              <a:buNone/>
            </a:pPr>
            <a:r>
              <a:rPr lang="en-US" sz="2800" dirty="0" err="1"/>
              <a:t>Jonsson</a:t>
            </a:r>
            <a:r>
              <a:rPr lang="en-US" sz="2800" dirty="0"/>
              <a:t>, I.-M. and </a:t>
            </a:r>
            <a:r>
              <a:rPr lang="en-US" sz="2800" dirty="0" err="1"/>
              <a:t>Nass</a:t>
            </a:r>
            <a:r>
              <a:rPr lang="en-US" sz="2800" dirty="0"/>
              <a:t>, C. (2004) Effects of driver emotion and car voice emotion on actual and perceived driving performance.  Stanford CA:  Stanford Univ.</a:t>
            </a:r>
          </a:p>
        </p:txBody>
      </p:sp>
    </p:spTree>
    <p:extLst>
      <p:ext uri="{BB962C8B-B14F-4D97-AF65-F5344CB8AC3E}">
        <p14:creationId xmlns:p14="http://schemas.microsoft.com/office/powerpoint/2010/main" val="11053103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4419600" y="914400"/>
            <a:ext cx="14478000" cy="2286000"/>
          </a:xfrm>
        </p:spPr>
        <p:txBody>
          <a:bodyPr/>
          <a:lstStyle/>
          <a:p>
            <a:pPr algn="l" eaLnBrk="1" hangingPunct="1"/>
            <a:r>
              <a:rPr lang="en-US" sz="4400" b="1" dirty="0">
                <a:latin typeface="Arial" charset="0"/>
                <a:cs typeface="Times New Roman" charset="0"/>
              </a:rPr>
              <a:t>Choosing a response appropriate to driver affective state improves driver </a:t>
            </a:r>
            <a:r>
              <a:rPr lang="en-US" sz="6000" b="1" dirty="0">
                <a:latin typeface="Arial" charset="0"/>
                <a:cs typeface="Times New Roman" charset="0"/>
              </a:rPr>
              <a:t>safety</a:t>
            </a:r>
            <a:r>
              <a:rPr lang="en-US" sz="4400" b="1" dirty="0">
                <a:latin typeface="Arial" charset="0"/>
                <a:cs typeface="Times New Roman" charset="0"/>
              </a:rPr>
              <a:t> and </a:t>
            </a:r>
            <a:r>
              <a:rPr lang="en-US" sz="6000" b="1" dirty="0">
                <a:latin typeface="Arial" charset="0"/>
                <a:cs typeface="Times New Roman" charset="0"/>
              </a:rPr>
              <a:t>performance</a:t>
            </a:r>
            <a:r>
              <a:rPr lang="en-US" sz="4400" b="1" dirty="0">
                <a:latin typeface="Arial" charset="0"/>
                <a:cs typeface="Times New Roman" charset="0"/>
              </a:rPr>
              <a:t>.</a:t>
            </a:r>
          </a:p>
        </p:txBody>
      </p:sp>
      <p:sp>
        <p:nvSpPr>
          <p:cNvPr id="69634" name="Rectangle 3"/>
          <p:cNvSpPr>
            <a:spLocks noChangeArrowheads="1"/>
          </p:cNvSpPr>
          <p:nvPr/>
        </p:nvSpPr>
        <p:spPr bwMode="auto">
          <a:xfrm>
            <a:off x="9877426" y="3771900"/>
            <a:ext cx="18288000"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sz="10000"/>
          </a:p>
        </p:txBody>
      </p:sp>
      <p:graphicFrame>
        <p:nvGraphicFramePr>
          <p:cNvPr id="308229" name="Group 5"/>
          <p:cNvGraphicFramePr>
            <a:graphicFrameLocks noGrp="1"/>
          </p:cNvGraphicFramePr>
          <p:nvPr>
            <p:extLst>
              <p:ext uri="{D42A27DB-BD31-4B8C-83A1-F6EECF244321}">
                <p14:modId xmlns:p14="http://schemas.microsoft.com/office/powerpoint/2010/main" val="2811386257"/>
              </p:ext>
            </p:extLst>
          </p:nvPr>
        </p:nvGraphicFramePr>
        <p:xfrm>
          <a:off x="4174274" y="3980989"/>
          <a:ext cx="14630400" cy="6400800"/>
        </p:xfrm>
        <a:graphic>
          <a:graphicData uri="http://schemas.openxmlformats.org/drawingml/2006/table">
            <a:tbl>
              <a:tblPr/>
              <a:tblGrid>
                <a:gridCol w="4972050">
                  <a:extLst>
                    <a:ext uri="{9D8B030D-6E8A-4147-A177-3AD203B41FA5}">
                      <a16:colId xmlns:a16="http://schemas.microsoft.com/office/drawing/2014/main" val="20000"/>
                    </a:ext>
                  </a:extLst>
                </a:gridCol>
                <a:gridCol w="2416176">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gridCol w="2416174">
                  <a:extLst>
                    <a:ext uri="{9D8B030D-6E8A-4147-A177-3AD203B41FA5}">
                      <a16:colId xmlns:a16="http://schemas.microsoft.com/office/drawing/2014/main" val="20003"/>
                    </a:ext>
                  </a:extLst>
                </a:gridCol>
                <a:gridCol w="2413000">
                  <a:extLst>
                    <a:ext uri="{9D8B030D-6E8A-4147-A177-3AD203B41FA5}">
                      <a16:colId xmlns:a16="http://schemas.microsoft.com/office/drawing/2014/main" val="20004"/>
                    </a:ext>
                  </a:extLst>
                </a:gridCol>
              </a:tblGrid>
              <a:tr h="2133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a:ln>
                            <a:noFill/>
                          </a:ln>
                          <a:solidFill>
                            <a:schemeClr val="tx1"/>
                          </a:solidFill>
                          <a:effectLst/>
                          <a:latin typeface="Arial" charset="0"/>
                          <a:ea typeface="Times New Roman" charset="0"/>
                          <a:cs typeface="Times New Roman" charset="0"/>
                        </a:rPr>
                        <a:t>Driver Affect: Car Voice:</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00B050"/>
                          </a:solidFill>
                          <a:effectLst/>
                          <a:latin typeface="Arial" charset="0"/>
                          <a:ea typeface="Times New Roman" charset="0"/>
                          <a:cs typeface="Times New Roman" charset="0"/>
                        </a:rPr>
                        <a:t>Happy</a:t>
                      </a:r>
                    </a:p>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00B050"/>
                          </a:solidFill>
                          <a:effectLst/>
                          <a:latin typeface="Arial" charset="0"/>
                          <a:ea typeface="Times New Roman" charset="0"/>
                          <a:cs typeface="Times New Roman" charset="0"/>
                        </a:rPr>
                        <a:t>Enthused</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00B050"/>
                          </a:solidFill>
                          <a:effectLst/>
                          <a:latin typeface="Arial" charset="0"/>
                          <a:ea typeface="Times New Roman" charset="0"/>
                          <a:cs typeface="Times New Roman" charset="0"/>
                        </a:rPr>
                        <a:t>Happy</a:t>
                      </a:r>
                    </a:p>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chemeClr val="accent6"/>
                          </a:solidFill>
                          <a:effectLst/>
                          <a:latin typeface="Arial" charset="0"/>
                          <a:ea typeface="Times New Roman" charset="0"/>
                          <a:cs typeface="Times New Roman" charset="0"/>
                        </a:rPr>
                        <a:t>Subdued</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FF0000"/>
                          </a:solidFill>
                          <a:effectLst/>
                          <a:latin typeface="Arial" charset="0"/>
                          <a:ea typeface="Times New Roman" charset="0"/>
                          <a:cs typeface="Times New Roman" charset="0"/>
                        </a:rPr>
                        <a:t>Upset</a:t>
                      </a:r>
                    </a:p>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00B050"/>
                          </a:solidFill>
                          <a:effectLst/>
                          <a:latin typeface="Arial" charset="0"/>
                          <a:ea typeface="Times New Roman" charset="0"/>
                          <a:cs typeface="Times New Roman" charset="0"/>
                        </a:rPr>
                        <a:t>Enthused</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rgbClr val="FF0000"/>
                          </a:solidFill>
                          <a:effectLst/>
                          <a:latin typeface="Arial" charset="0"/>
                          <a:ea typeface="Times New Roman" charset="0"/>
                          <a:cs typeface="Times New Roman" charset="0"/>
                        </a:rPr>
                        <a:t>Upset</a:t>
                      </a:r>
                    </a:p>
                    <a:p>
                      <a:pPr marL="0" marR="0" lvl="0" indent="0" algn="ctr" defTabSz="914400" rtl="0" eaLnBrk="1" fontAlgn="base" latinLnBrk="0" hangingPunct="1">
                        <a:lnSpc>
                          <a:spcPct val="130000"/>
                        </a:lnSpc>
                        <a:spcBef>
                          <a:spcPct val="20000"/>
                        </a:spcBef>
                        <a:spcAft>
                          <a:spcPct val="0"/>
                        </a:spcAft>
                        <a:buClrTx/>
                        <a:buSzTx/>
                        <a:buFontTx/>
                        <a:buNone/>
                        <a:tabLst/>
                      </a:pPr>
                      <a:r>
                        <a:rPr kumimoji="0" lang="en-US" sz="4000" b="0" i="0" u="none" strike="noStrike" cap="none" normalizeH="0" baseline="0" dirty="0">
                          <a:ln>
                            <a:noFill/>
                          </a:ln>
                          <a:solidFill>
                            <a:schemeClr val="accent6"/>
                          </a:solidFill>
                          <a:effectLst/>
                          <a:latin typeface="Arial" charset="0"/>
                          <a:ea typeface="Times New Roman" charset="0"/>
                          <a:cs typeface="Times New Roman" charset="0"/>
                        </a:rPr>
                        <a:t>Subdued</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33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a:ln>
                            <a:noFill/>
                          </a:ln>
                          <a:solidFill>
                            <a:schemeClr val="tx1"/>
                          </a:solidFill>
                          <a:effectLst/>
                          <a:latin typeface="Arial" charset="0"/>
                          <a:ea typeface="Times New Roman" charset="0"/>
                          <a:cs typeface="Times New Roman" charset="0"/>
                        </a:rPr>
                        <a:t>Number of  accidents</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dirty="0">
                          <a:ln>
                            <a:noFill/>
                          </a:ln>
                          <a:solidFill>
                            <a:srgbClr val="00B050"/>
                          </a:solidFill>
                          <a:effectLst/>
                          <a:latin typeface="Arial" charset="0"/>
                          <a:ea typeface="Times New Roman" charset="0"/>
                          <a:cs typeface="Times New Roman" charset="0"/>
                        </a:rPr>
                        <a:t>2</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a:ln>
                            <a:noFill/>
                          </a:ln>
                          <a:solidFill>
                            <a:schemeClr val="tx1"/>
                          </a:solidFill>
                          <a:effectLst/>
                          <a:latin typeface="Arial" charset="0"/>
                          <a:ea typeface="Times New Roman" charset="0"/>
                          <a:cs typeface="Times New Roman" charset="0"/>
                        </a:rPr>
                        <a:t>8.3</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dirty="0">
                          <a:ln>
                            <a:noFill/>
                          </a:ln>
                          <a:solidFill>
                            <a:schemeClr val="tx1"/>
                          </a:solidFill>
                          <a:effectLst/>
                          <a:latin typeface="Arial" charset="0"/>
                          <a:ea typeface="Times New Roman" charset="0"/>
                          <a:cs typeface="Times New Roman" charset="0"/>
                        </a:rPr>
                        <a:t>9.6</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dirty="0">
                          <a:ln>
                            <a:noFill/>
                          </a:ln>
                          <a:solidFill>
                            <a:srgbClr val="FF9900"/>
                          </a:solidFill>
                          <a:effectLst/>
                          <a:latin typeface="Arial" charset="0"/>
                          <a:ea typeface="Times New Roman" charset="0"/>
                          <a:cs typeface="Times New Roman" charset="0"/>
                        </a:rPr>
                        <a:t>6.3</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33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dirty="0">
                          <a:ln>
                            <a:noFill/>
                          </a:ln>
                          <a:solidFill>
                            <a:schemeClr val="tx1"/>
                          </a:solidFill>
                          <a:effectLst/>
                          <a:latin typeface="Arial" charset="0"/>
                          <a:ea typeface="Times New Roman" charset="0"/>
                          <a:cs typeface="Times New Roman" charset="0"/>
                        </a:rPr>
                        <a:t>Minutes driver spoke </a:t>
                      </a:r>
                    </a:p>
                  </a:txBody>
                  <a:tcPr marL="0" marR="0" marT="0" marB="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dirty="0">
                          <a:ln>
                            <a:noFill/>
                          </a:ln>
                          <a:solidFill>
                            <a:srgbClr val="00B050"/>
                          </a:solidFill>
                          <a:effectLst/>
                          <a:latin typeface="Arial" charset="0"/>
                          <a:ea typeface="Times New Roman" charset="0"/>
                          <a:cs typeface="Times New Roman" charset="0"/>
                        </a:rPr>
                        <a:t>5.8</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a:ln>
                            <a:noFill/>
                          </a:ln>
                          <a:solidFill>
                            <a:schemeClr val="tx1"/>
                          </a:solidFill>
                          <a:effectLst/>
                          <a:latin typeface="Arial" charset="0"/>
                          <a:ea typeface="Times New Roman" charset="0"/>
                          <a:cs typeface="Times New Roman" charset="0"/>
                        </a:rPr>
                        <a:t>4.2</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a:ln>
                            <a:noFill/>
                          </a:ln>
                          <a:solidFill>
                            <a:schemeClr val="tx1"/>
                          </a:solidFill>
                          <a:effectLst/>
                          <a:latin typeface="Arial" charset="0"/>
                          <a:ea typeface="Times New Roman" charset="0"/>
                          <a:cs typeface="Times New Roman" charset="0"/>
                        </a:rPr>
                        <a:t>3.9</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dirty="0">
                          <a:ln>
                            <a:noFill/>
                          </a:ln>
                          <a:solidFill>
                            <a:srgbClr val="FF9900"/>
                          </a:solidFill>
                          <a:effectLst/>
                          <a:latin typeface="Arial" charset="0"/>
                          <a:ea typeface="Times New Roman" charset="0"/>
                          <a:cs typeface="Times New Roman" charset="0"/>
                        </a:rPr>
                        <a:t>4.7</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9662" name="Text Box 31"/>
          <p:cNvSpPr txBox="1">
            <a:spLocks noChangeArrowheads="1"/>
          </p:cNvSpPr>
          <p:nvPr/>
        </p:nvSpPr>
        <p:spPr bwMode="auto">
          <a:xfrm>
            <a:off x="4343400" y="12515851"/>
            <a:ext cx="14325600"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0"/>
              </a:defRPr>
            </a:lvl9pPr>
          </a:lstStyle>
          <a:p>
            <a:pPr algn="l" eaLnBrk="1" hangingPunct="1">
              <a:spcBef>
                <a:spcPct val="50000"/>
              </a:spcBef>
              <a:buFontTx/>
              <a:buNone/>
            </a:pPr>
            <a:r>
              <a:rPr lang="en-US" sz="2800" dirty="0" err="1"/>
              <a:t>Jonsson</a:t>
            </a:r>
            <a:r>
              <a:rPr lang="en-US" sz="2800" dirty="0"/>
              <a:t>, I.-M. and </a:t>
            </a:r>
            <a:r>
              <a:rPr lang="en-US" sz="2800" dirty="0" err="1"/>
              <a:t>Nass</a:t>
            </a:r>
            <a:r>
              <a:rPr lang="en-US" sz="2800" dirty="0"/>
              <a:t>, C. (2004) Effects of driver emotion and car voice emotion on actual and perceived driving performance.  Stanford CA:  Stanford Univ.</a:t>
            </a:r>
          </a:p>
        </p:txBody>
      </p:sp>
    </p:spTree>
    <p:extLst>
      <p:ext uri="{BB962C8B-B14F-4D97-AF65-F5344CB8AC3E}">
        <p14:creationId xmlns:p14="http://schemas.microsoft.com/office/powerpoint/2010/main" val="325726098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Line 2"/>
          <p:cNvSpPr>
            <a:spLocks noChangeShapeType="1"/>
          </p:cNvSpPr>
          <p:nvPr/>
        </p:nvSpPr>
        <p:spPr bwMode="auto">
          <a:xfrm>
            <a:off x="7772400" y="59436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spAutoFit/>
          </a:bodyPr>
          <a:lstStyle/>
          <a:p>
            <a:endParaRPr lang="en-US" sz="10000"/>
          </a:p>
        </p:txBody>
      </p:sp>
      <p:sp>
        <p:nvSpPr>
          <p:cNvPr id="80898" name="Text Box 3"/>
          <p:cNvSpPr txBox="1">
            <a:spLocks noChangeArrowheads="1"/>
          </p:cNvSpPr>
          <p:nvPr/>
        </p:nvSpPr>
        <p:spPr bwMode="auto">
          <a:xfrm>
            <a:off x="3600450" y="5526121"/>
            <a:ext cx="15697200" cy="452431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0"/>
              </a:defRPr>
            </a:lvl9pPr>
          </a:lstStyle>
          <a:p>
            <a:pPr>
              <a:spcBef>
                <a:spcPct val="50000"/>
              </a:spcBef>
              <a:buFontTx/>
              <a:buNone/>
            </a:pPr>
            <a:r>
              <a:rPr lang="en-US" sz="7200" b="1" dirty="0">
                <a:latin typeface="Helvetica" charset="0"/>
              </a:rPr>
              <a:t>How does a computer </a:t>
            </a:r>
          </a:p>
          <a:p>
            <a:pPr>
              <a:spcBef>
                <a:spcPct val="50000"/>
              </a:spcBef>
              <a:buFontTx/>
              <a:buNone/>
            </a:pPr>
            <a:r>
              <a:rPr lang="en-US" sz="7200" b="1" dirty="0">
                <a:latin typeface="Helvetica" charset="0"/>
              </a:rPr>
              <a:t>“recognize emotion?”</a:t>
            </a:r>
          </a:p>
          <a:p>
            <a:pPr>
              <a:spcBef>
                <a:spcPct val="50000"/>
              </a:spcBef>
              <a:buFontTx/>
              <a:buNone/>
            </a:pPr>
            <a:endParaRPr lang="en-US" sz="7200" b="1" dirty="0">
              <a:latin typeface="Helvetica" charset="0"/>
            </a:endParaRPr>
          </a:p>
        </p:txBody>
      </p:sp>
    </p:spTree>
    <p:extLst>
      <p:ext uri="{BB962C8B-B14F-4D97-AF65-F5344CB8AC3E}">
        <p14:creationId xmlns:p14="http://schemas.microsoft.com/office/powerpoint/2010/main" val="251957327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Line 2"/>
          <p:cNvSpPr>
            <a:spLocks noChangeShapeType="1"/>
          </p:cNvSpPr>
          <p:nvPr/>
        </p:nvSpPr>
        <p:spPr bwMode="auto">
          <a:xfrm>
            <a:off x="7772400" y="59436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spAutoFit/>
          </a:bodyPr>
          <a:lstStyle/>
          <a:p>
            <a:endParaRPr lang="en-US" sz="10000"/>
          </a:p>
        </p:txBody>
      </p:sp>
      <p:sp>
        <p:nvSpPr>
          <p:cNvPr id="80898" name="Text Box 3"/>
          <p:cNvSpPr txBox="1">
            <a:spLocks noChangeArrowheads="1"/>
          </p:cNvSpPr>
          <p:nvPr/>
        </p:nvSpPr>
        <p:spPr bwMode="auto">
          <a:xfrm>
            <a:off x="3600450" y="5526121"/>
            <a:ext cx="15697200" cy="4524315"/>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20000"/>
              </a:spcBef>
              <a:spcAft>
                <a:spcPct val="0"/>
              </a:spcAft>
              <a:buChar char="•"/>
              <a:defRPr sz="1600">
                <a:solidFill>
                  <a:schemeClr val="tx1"/>
                </a:solidFill>
                <a:latin typeface="Arial" charset="0"/>
                <a:ea typeface="ＭＳ Ｐゴシック" charset="0"/>
              </a:defRPr>
            </a:lvl6pPr>
            <a:lvl7pPr marL="2971800" indent="-228600" eaLnBrk="0" fontAlgn="base" hangingPunct="0">
              <a:spcBef>
                <a:spcPct val="20000"/>
              </a:spcBef>
              <a:spcAft>
                <a:spcPct val="0"/>
              </a:spcAft>
              <a:buChar char="•"/>
              <a:defRPr sz="1600">
                <a:solidFill>
                  <a:schemeClr val="tx1"/>
                </a:solidFill>
                <a:latin typeface="Arial" charset="0"/>
                <a:ea typeface="ＭＳ Ｐゴシック" charset="0"/>
              </a:defRPr>
            </a:lvl7pPr>
            <a:lvl8pPr marL="3429000" indent="-228600" eaLnBrk="0" fontAlgn="base" hangingPunct="0">
              <a:spcBef>
                <a:spcPct val="20000"/>
              </a:spcBef>
              <a:spcAft>
                <a:spcPct val="0"/>
              </a:spcAft>
              <a:buChar char="•"/>
              <a:defRPr sz="1600">
                <a:solidFill>
                  <a:schemeClr val="tx1"/>
                </a:solidFill>
                <a:latin typeface="Arial" charset="0"/>
                <a:ea typeface="ＭＳ Ｐゴシック" charset="0"/>
              </a:defRPr>
            </a:lvl8pPr>
            <a:lvl9pPr marL="3886200" indent="-228600" eaLnBrk="0" fontAlgn="base" hangingPunct="0">
              <a:spcBef>
                <a:spcPct val="20000"/>
              </a:spcBef>
              <a:spcAft>
                <a:spcPct val="0"/>
              </a:spcAft>
              <a:buChar char="•"/>
              <a:defRPr sz="1600">
                <a:solidFill>
                  <a:schemeClr val="tx1"/>
                </a:solidFill>
                <a:latin typeface="Arial" charset="0"/>
                <a:ea typeface="ＭＳ Ｐゴシック" charset="0"/>
              </a:defRPr>
            </a:lvl9pPr>
          </a:lstStyle>
          <a:p>
            <a:pPr>
              <a:spcBef>
                <a:spcPct val="50000"/>
              </a:spcBef>
              <a:buFontTx/>
              <a:buNone/>
            </a:pPr>
            <a:r>
              <a:rPr lang="en-US" sz="7200" b="1" dirty="0">
                <a:latin typeface="Helvetica" charset="0"/>
              </a:rPr>
              <a:t>How does a </a:t>
            </a:r>
            <a:r>
              <a:rPr lang="en-US" sz="7200" b="1" strike="sngStrike" dirty="0">
                <a:latin typeface="Helvetica" charset="0"/>
              </a:rPr>
              <a:t>computer</a:t>
            </a:r>
            <a:r>
              <a:rPr lang="en-US" sz="7200" b="1" dirty="0">
                <a:latin typeface="Helvetica" charset="0"/>
              </a:rPr>
              <a:t> </a:t>
            </a:r>
          </a:p>
          <a:p>
            <a:pPr>
              <a:spcBef>
                <a:spcPct val="50000"/>
              </a:spcBef>
              <a:buFontTx/>
              <a:buNone/>
            </a:pPr>
            <a:r>
              <a:rPr lang="en-US" sz="7200" b="1" dirty="0">
                <a:latin typeface="Helvetica" charset="0"/>
              </a:rPr>
              <a:t>“recognize emotion?”</a:t>
            </a:r>
          </a:p>
          <a:p>
            <a:pPr>
              <a:spcBef>
                <a:spcPct val="50000"/>
              </a:spcBef>
              <a:buFontTx/>
              <a:buNone/>
            </a:pPr>
            <a:endParaRPr lang="en-US" sz="7200" b="1" dirty="0">
              <a:latin typeface="Helvetica" charset="0"/>
            </a:endParaRPr>
          </a:p>
        </p:txBody>
      </p:sp>
      <p:sp>
        <p:nvSpPr>
          <p:cNvPr id="2" name="TextBox 1">
            <a:extLst>
              <a:ext uri="{FF2B5EF4-FFF2-40B4-BE49-F238E27FC236}">
                <a16:creationId xmlns:a16="http://schemas.microsoft.com/office/drawing/2014/main" id="{826958CE-4C26-7842-A7A8-E88581449D3D}"/>
              </a:ext>
            </a:extLst>
          </p:cNvPr>
          <p:cNvSpPr txBox="1"/>
          <p:nvPr/>
        </p:nvSpPr>
        <p:spPr>
          <a:xfrm>
            <a:off x="2427317" y="1712422"/>
            <a:ext cx="20731942" cy="700641"/>
          </a:xfrm>
          <a:prstGeom prst="rect">
            <a:avLst/>
          </a:prstGeom>
          <a:noFill/>
        </p:spPr>
        <p:txBody>
          <a:bodyPr wrap="square" rtlCol="0">
            <a:spAutoFit/>
          </a:bodyPr>
          <a:lstStyle/>
          <a:p>
            <a:pPr algn="l">
              <a:lnSpc>
                <a:spcPts val="5000"/>
              </a:lnSpc>
              <a:spcBef>
                <a:spcPts val="0"/>
              </a:spcBef>
            </a:pPr>
            <a:r>
              <a:rPr lang="en-US" sz="3600" i="1" dirty="0">
                <a:solidFill>
                  <a:srgbClr val="141313"/>
                </a:solidFill>
                <a:latin typeface="Helvetica"/>
                <a:cs typeface="Helvetica"/>
              </a:rPr>
              <a:t>Remember the Media Equation:   </a:t>
            </a:r>
          </a:p>
        </p:txBody>
      </p:sp>
      <p:sp>
        <p:nvSpPr>
          <p:cNvPr id="3" name="TextBox 2">
            <a:extLst>
              <a:ext uri="{FF2B5EF4-FFF2-40B4-BE49-F238E27FC236}">
                <a16:creationId xmlns:a16="http://schemas.microsoft.com/office/drawing/2014/main" id="{1763F4AF-F748-2B4A-8E0D-78F2EB10217E}"/>
              </a:ext>
            </a:extLst>
          </p:cNvPr>
          <p:cNvSpPr txBox="1"/>
          <p:nvPr/>
        </p:nvSpPr>
        <p:spPr>
          <a:xfrm>
            <a:off x="12868102" y="5220393"/>
            <a:ext cx="6400800" cy="828047"/>
          </a:xfrm>
          <a:prstGeom prst="rect">
            <a:avLst/>
          </a:prstGeom>
          <a:noFill/>
        </p:spPr>
        <p:txBody>
          <a:bodyPr wrap="square" rtlCol="0">
            <a:spAutoFit/>
          </a:bodyPr>
          <a:lstStyle/>
          <a:p>
            <a:pPr algn="l">
              <a:lnSpc>
                <a:spcPts val="5000"/>
              </a:lnSpc>
              <a:spcBef>
                <a:spcPts val="0"/>
              </a:spcBef>
            </a:pPr>
            <a:r>
              <a:rPr lang="en-US" sz="7200" b="1" dirty="0">
                <a:solidFill>
                  <a:srgbClr val="FF0000"/>
                </a:solidFill>
                <a:latin typeface="Helvetica"/>
                <a:cs typeface="Helvetica"/>
              </a:rPr>
              <a:t>Person</a:t>
            </a:r>
          </a:p>
        </p:txBody>
      </p:sp>
      <p:sp>
        <p:nvSpPr>
          <p:cNvPr id="6" name="TextBox 5">
            <a:extLst>
              <a:ext uri="{FF2B5EF4-FFF2-40B4-BE49-F238E27FC236}">
                <a16:creationId xmlns:a16="http://schemas.microsoft.com/office/drawing/2014/main" id="{24D67330-E951-C24B-A2ED-92F274CD48D0}"/>
              </a:ext>
            </a:extLst>
          </p:cNvPr>
          <p:cNvSpPr txBox="1"/>
          <p:nvPr/>
        </p:nvSpPr>
        <p:spPr>
          <a:xfrm>
            <a:off x="12889523" y="11518776"/>
            <a:ext cx="10246290" cy="1341778"/>
          </a:xfrm>
          <a:prstGeom prst="rect">
            <a:avLst/>
          </a:prstGeom>
          <a:noFill/>
        </p:spPr>
        <p:txBody>
          <a:bodyPr wrap="square" rtlCol="0">
            <a:spAutoFit/>
          </a:bodyPr>
          <a:lstStyle/>
          <a:p>
            <a:pPr algn="l">
              <a:lnSpc>
                <a:spcPts val="5000"/>
              </a:lnSpc>
              <a:spcBef>
                <a:spcPts val="0"/>
              </a:spcBef>
            </a:pPr>
            <a:r>
              <a:rPr lang="en-US" sz="3600" i="1" dirty="0">
                <a:solidFill>
                  <a:srgbClr val="141313"/>
                </a:solidFill>
                <a:latin typeface="Helvetica"/>
                <a:cs typeface="Helvetica"/>
              </a:rPr>
              <a:t>And consider methods used by Emotion Theorists, who study humans… </a:t>
            </a:r>
          </a:p>
        </p:txBody>
      </p:sp>
    </p:spTree>
    <p:extLst>
      <p:ext uri="{BB962C8B-B14F-4D97-AF65-F5344CB8AC3E}">
        <p14:creationId xmlns:p14="http://schemas.microsoft.com/office/powerpoint/2010/main" val="816181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_rels/theme3.xml.rels><?xml version="1.0" encoding="UTF-8" standalone="yes"?>
<Relationships xmlns="http://schemas.openxmlformats.org/package/2006/relationships"><Relationship Id="rId1" Type="http://schemas.openxmlformats.org/officeDocument/2006/relationships/image" Target="../media/image7.pn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lnSpc>
            <a:spcPts val="5000"/>
          </a:lnSpc>
          <a:spcBef>
            <a:spcPts val="0"/>
          </a:spcBef>
          <a:defRPr dirty="0" smtClean="0">
            <a:solidFill>
              <a:srgbClr val="141313"/>
            </a:solidFill>
            <a:latin typeface="Helvetica"/>
            <a:cs typeface="Helvetica"/>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Custom Design</Template>
  <TotalTime>17080</TotalTime>
  <Words>2393</Words>
  <Application>Microsoft Macintosh PowerPoint</Application>
  <PresentationFormat>Custom</PresentationFormat>
  <Paragraphs>339</Paragraphs>
  <Slides>38</Slides>
  <Notes>25</Notes>
  <HiddenSlides>0</HiddenSlides>
  <MMClips>4</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38</vt:i4>
      </vt:variant>
    </vt:vector>
  </HeadingPairs>
  <TitlesOfParts>
    <vt:vector size="52" baseType="lpstr">
      <vt:lpstr>ＭＳ Ｐゴシック</vt:lpstr>
      <vt:lpstr>Arial</vt:lpstr>
      <vt:lpstr>Avenir Roman</vt:lpstr>
      <vt:lpstr>Calibri</vt:lpstr>
      <vt:lpstr>Calibri Light</vt:lpstr>
      <vt:lpstr>Helvetica</vt:lpstr>
      <vt:lpstr>Helvetica Light</vt:lpstr>
      <vt:lpstr>Helvetica Neue</vt:lpstr>
      <vt:lpstr>Times New Roman</vt:lpstr>
      <vt:lpstr>Verdana</vt:lpstr>
      <vt:lpstr>Wingdings</vt:lpstr>
      <vt:lpstr>Custom Design</vt:lpstr>
      <vt:lpstr>Office Theme</vt:lpstr>
      <vt:lpstr>Bitmap Image</vt:lpstr>
      <vt:lpstr>PowerPoint Presentation</vt:lpstr>
      <vt:lpstr>PowerPoint Presentation</vt:lpstr>
      <vt:lpstr>Choosing a response appropriate to driver affective state improves driver safety and performance.</vt:lpstr>
      <vt:lpstr>Choosing a response appropriate to driver affective state improves driver safety and performance.</vt:lpstr>
      <vt:lpstr>Choosing a response appropriate to driver affective state improves driver safety and performance.</vt:lpstr>
      <vt:lpstr>Choosing a response appropriate to driver affective state improves driver safety and performance.</vt:lpstr>
      <vt:lpstr>Choosing a response appropriate to driver affective state improves driver safety and 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Emotions give rise to changes in state that can be sensed in different modalities:</vt:lpstr>
      <vt:lpstr>Emotions give rise to changes in state that can be sensed:</vt:lpstr>
      <vt:lpstr>PowerPoint Presentation</vt:lpstr>
      <vt:lpstr>Some people see greater detail in space and time.  Many tell us it is extremely hard to process facial expressions. </vt:lpstr>
      <vt:lpstr>People on the autism spectrum regularly have to   systemize human social-emotional interactions</vt:lpstr>
      <vt:lpstr>PowerPoint Presentation</vt:lpstr>
      <vt:lpstr>Real-time on your tablet or smartphone</vt:lpstr>
      <vt:lpstr>Real-time on your browser</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Roz</cp:lastModifiedBy>
  <cp:revision>154</cp:revision>
  <dcterms:created xsi:type="dcterms:W3CDTF">2020-03-31T17:17:02Z</dcterms:created>
  <dcterms:modified xsi:type="dcterms:W3CDTF">2020-09-16T16:30:16Z</dcterms:modified>
  <cp:category/>
</cp:coreProperties>
</file>